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Lst>
  <p:notesMasterIdLst>
    <p:notesMasterId r:id="rId14"/>
  </p:notesMasterIdLst>
  <p:handoutMasterIdLst>
    <p:handoutMasterId r:id="rId15"/>
  </p:handoutMasterIdLst>
  <p:sldIdLst>
    <p:sldId id="256" r:id="rId2"/>
    <p:sldId id="271" r:id="rId3"/>
    <p:sldId id="279" r:id="rId4"/>
    <p:sldId id="280" r:id="rId5"/>
    <p:sldId id="275" r:id="rId6"/>
    <p:sldId id="276" r:id="rId7"/>
    <p:sldId id="282" r:id="rId8"/>
    <p:sldId id="281" r:id="rId9"/>
    <p:sldId id="283" r:id="rId10"/>
    <p:sldId id="284" r:id="rId11"/>
    <p:sldId id="286" r:id="rId12"/>
    <p:sldId id="287"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Lst>
        </p14:section>
        <p14:section name="Diseñar, Transformación, Anotar, Trabajar en colaboración, Información" id="{B9B51309-D148-4332-87C2-07BE32FBCA3B}">
          <p14:sldIdLst>
            <p14:sldId id="271"/>
            <p14:sldId id="279"/>
            <p14:sldId id="280"/>
            <p14:sldId id="275"/>
            <p14:sldId id="276"/>
            <p14:sldId id="282"/>
            <p14:sldId id="281"/>
            <p14:sldId id="283"/>
            <p14:sldId id="284"/>
            <p14:sldId id="286"/>
            <p14:sldId id="287"/>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107" d="100"/>
          <a:sy n="107" d="100"/>
        </p:scale>
        <p:origin x="67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B2B5E0-3F7C-4D27-B033-54169BBE3F5A}" type="datetime1">
              <a:rPr lang="es-ES" smtClean="0"/>
              <a:t>22/09/2024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E0AD-AC8A-40B7-A05F-83C08D0E80A3}" type="datetime1">
              <a:rPr lang="es-ES" smtClean="0"/>
              <a:pPr/>
              <a:t>22/09/2024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23702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50884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423529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172941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6</a:t>
            </a:fld>
            <a:endParaRPr lang="es-ES"/>
          </a:p>
        </p:txBody>
      </p:sp>
    </p:spTree>
    <p:extLst>
      <p:ext uri="{BB962C8B-B14F-4D97-AF65-F5344CB8AC3E}">
        <p14:creationId xmlns:p14="http://schemas.microsoft.com/office/powerpoint/2010/main" val="125074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7</a:t>
            </a:fld>
            <a:endParaRPr lang="es-ES"/>
          </a:p>
        </p:txBody>
      </p:sp>
    </p:spTree>
    <p:extLst>
      <p:ext uri="{BB962C8B-B14F-4D97-AF65-F5344CB8AC3E}">
        <p14:creationId xmlns:p14="http://schemas.microsoft.com/office/powerpoint/2010/main" val="342178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8</a:t>
            </a:fld>
            <a:endParaRPr lang="es-ES"/>
          </a:p>
        </p:txBody>
      </p:sp>
    </p:spTree>
    <p:extLst>
      <p:ext uri="{BB962C8B-B14F-4D97-AF65-F5344CB8AC3E}">
        <p14:creationId xmlns:p14="http://schemas.microsoft.com/office/powerpoint/2010/main" val="164614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A7F30DA-8663-4794-8A66-1184A9F2D888}" type="datetime1">
              <a:rPr lang="es-ES" noProof="0" smtClean="0"/>
              <a:t>22/09/2024</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978C3BE-9016-4208-9F91-C00CEFA51175}" type="datetime1">
              <a:rPr lang="es-ES" noProof="0" smtClean="0"/>
              <a:t>22/09/2024</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6.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hyperlink" Target="mailto:jvcmlgrr@hotmail.com"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www.viajesyproyectosambientalesjvc.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s.wikipedia.org/wiki/Parque_nacional_del_Teide" TargetMode="External"/><Relationship Id="rId13" Type="http://schemas.openxmlformats.org/officeDocument/2006/relationships/hyperlink" Target="https://es.wikipedia.org/wiki/Cantabria" TargetMode="External"/><Relationship Id="rId18" Type="http://schemas.openxmlformats.org/officeDocument/2006/relationships/hyperlink" Target="https://es.wikipedia.org/wiki/Macizo_de_los_Urrieles" TargetMode="External"/><Relationship Id="rId26" Type="http://schemas.openxmlformats.org/officeDocument/2006/relationships/hyperlink" Target="https://es.wikipedia.org/wiki/R%C3%ADo_Sella" TargetMode="External"/><Relationship Id="rId3" Type="http://schemas.openxmlformats.org/officeDocument/2006/relationships/hyperlink" Target="https://es.wikipedia.org/wiki/Macizo" TargetMode="External"/><Relationship Id="rId21" Type="http://schemas.openxmlformats.org/officeDocument/2006/relationships/hyperlink" Target="https://es.wikipedia.org/wiki/Pen%C3%ADnsula_ib%C3%A9rica" TargetMode="External"/><Relationship Id="rId7" Type="http://schemas.openxmlformats.org/officeDocument/2006/relationships/hyperlink" Target="https://es.wikipedia.org/wiki/Parque_nacional" TargetMode="External"/><Relationship Id="rId12" Type="http://schemas.openxmlformats.org/officeDocument/2006/relationships/hyperlink" Target="https://es.wikipedia.org/wiki/Provincia_de_Le%C3%B3n" TargetMode="External"/><Relationship Id="rId17" Type="http://schemas.openxmlformats.org/officeDocument/2006/relationships/hyperlink" Target="https://es.wikipedia.org/wiki/%C3%81ndara" TargetMode="External"/><Relationship Id="rId25" Type="http://schemas.openxmlformats.org/officeDocument/2006/relationships/hyperlink" Target="https://es.wikipedia.org/wiki/Kil%C3%B3metro_cuadrado" TargetMode="External"/><Relationship Id="rId2" Type="http://schemas.openxmlformats.org/officeDocument/2006/relationships/notesSlide" Target="../notesSlides/notesSlide2.xml"/><Relationship Id="rId16" Type="http://schemas.openxmlformats.org/officeDocument/2006/relationships/hyperlink" Target="https://es.wikipedia.org/wiki/Urrieles" TargetMode="External"/><Relationship Id="rId20" Type="http://schemas.openxmlformats.org/officeDocument/2006/relationships/hyperlink" Target="https://es.wikipedia.org/wiki/Picos_de_Europa#cite_note-3" TargetMode="External"/><Relationship Id="rId29" Type="http://schemas.openxmlformats.org/officeDocument/2006/relationships/hyperlink" Target="https://es.wikipedia.org/wiki/R%C3%ADo_Cares" TargetMode="External"/><Relationship Id="rId1" Type="http://schemas.openxmlformats.org/officeDocument/2006/relationships/slideLayout" Target="../slideLayouts/slideLayout2.xml"/><Relationship Id="rId6" Type="http://schemas.openxmlformats.org/officeDocument/2006/relationships/hyperlink" Target="https://es.wikipedia.org/wiki/Parque_nacional_de_los_Picos_de_Europa" TargetMode="External"/><Relationship Id="rId11" Type="http://schemas.openxmlformats.org/officeDocument/2006/relationships/hyperlink" Target="https://es.wikipedia.org/wiki/Asturias" TargetMode="External"/><Relationship Id="rId24" Type="http://schemas.openxmlformats.org/officeDocument/2006/relationships/hyperlink" Target="https://es.wikipedia.org/wiki/Kil%C3%B3metro" TargetMode="External"/><Relationship Id="rId32" Type="http://schemas.openxmlformats.org/officeDocument/2006/relationships/image" Target="../media/image5.jpeg"/><Relationship Id="rId5" Type="http://schemas.openxmlformats.org/officeDocument/2006/relationships/hyperlink" Target="https://es.wikipedia.org/wiki/Cordillera_Cant%C3%A1brica" TargetMode="External"/><Relationship Id="rId15" Type="http://schemas.openxmlformats.org/officeDocument/2006/relationships/hyperlink" Target="https://es.wikipedia.org/wiki/Corni%C3%B3n" TargetMode="External"/><Relationship Id="rId23" Type="http://schemas.openxmlformats.org/officeDocument/2006/relationships/hyperlink" Target="https://es.wikipedia.org/wiki/Pirineos" TargetMode="External"/><Relationship Id="rId28" Type="http://schemas.openxmlformats.org/officeDocument/2006/relationships/hyperlink" Target="https://es.wikipedia.org/wiki/R%C3%ADo_Deva" TargetMode="External"/><Relationship Id="rId10" Type="http://schemas.openxmlformats.org/officeDocument/2006/relationships/hyperlink" Target="https://es.wikipedia.org/wiki/Caliza" TargetMode="External"/><Relationship Id="rId19" Type="http://schemas.openxmlformats.org/officeDocument/2006/relationships/hyperlink" Target="https://es.wikipedia.org/wiki/Torre_Cerredo" TargetMode="External"/><Relationship Id="rId31" Type="http://schemas.openxmlformats.org/officeDocument/2006/relationships/image" Target="../media/image6.gif"/><Relationship Id="rId4" Type="http://schemas.openxmlformats.org/officeDocument/2006/relationships/hyperlink" Target="https://es.wikipedia.org/wiki/Espa%C3%B1a" TargetMode="External"/><Relationship Id="rId9" Type="http://schemas.openxmlformats.org/officeDocument/2006/relationships/hyperlink" Target="https://es.wikipedia.org/wiki/Tenerife" TargetMode="External"/><Relationship Id="rId14" Type="http://schemas.openxmlformats.org/officeDocument/2006/relationships/hyperlink" Target="https://es.wikipedia.org/wiki/Mar_Cant%C3%A1brico" TargetMode="External"/><Relationship Id="rId22" Type="http://schemas.openxmlformats.org/officeDocument/2006/relationships/hyperlink" Target="https://es.wikipedia.org/wiki/Sierra_Nevada_(Espa%C3%B1a)" TargetMode="External"/><Relationship Id="rId27" Type="http://schemas.openxmlformats.org/officeDocument/2006/relationships/hyperlink" Target="https://es.wikipedia.org/wiki/R%C3%ADo_Dobra" TargetMode="External"/><Relationship Id="rId30" Type="http://schemas.openxmlformats.org/officeDocument/2006/relationships/hyperlink" Target="https://es.wikipedia.org/w/index.php?title=R%C3%ADo_Duje&amp;action=edit&amp;redlink=1" TargetMode="External"/></Relationships>
</file>

<file path=ppt/slides/_rels/slide3.xml.rels><?xml version="1.0" encoding="UTF-8" standalone="yes"?>
<Relationships xmlns="http://schemas.openxmlformats.org/package/2006/relationships"><Relationship Id="rId13" Type="http://schemas.openxmlformats.org/officeDocument/2006/relationships/hyperlink" Target="https://es.wikipedia.org/wiki/Sedum" TargetMode="External"/><Relationship Id="rId18" Type="http://schemas.openxmlformats.org/officeDocument/2006/relationships/hyperlink" Target="https://es.wikipedia.org/wiki/Nogal" TargetMode="External"/><Relationship Id="rId26" Type="http://schemas.openxmlformats.org/officeDocument/2006/relationships/hyperlink" Target="https://es.wikipedia.org/wiki/Jabal%C3%AD" TargetMode="External"/><Relationship Id="rId39" Type="http://schemas.openxmlformats.org/officeDocument/2006/relationships/hyperlink" Target="https://es.wikipedia.org/wiki/Felis_silvestris" TargetMode="External"/><Relationship Id="rId21" Type="http://schemas.openxmlformats.org/officeDocument/2006/relationships/hyperlink" Target="https://es.wikipedia.org/wiki/Matthiola_fruticulosa" TargetMode="External"/><Relationship Id="rId34" Type="http://schemas.openxmlformats.org/officeDocument/2006/relationships/hyperlink" Target="https://es.wikipedia.org/wiki/Trucha" TargetMode="External"/><Relationship Id="rId42" Type="http://schemas.openxmlformats.org/officeDocument/2006/relationships/hyperlink" Target="https://es.wikipedia.org/wiki/Genetta_genetta" TargetMode="External"/><Relationship Id="rId47" Type="http://schemas.openxmlformats.org/officeDocument/2006/relationships/hyperlink" Target="https://es.wikipedia.org/wiki/Circaetus_gallicus" TargetMode="External"/><Relationship Id="rId50" Type="http://schemas.openxmlformats.org/officeDocument/2006/relationships/hyperlink" Target="https://es.wikipedia.org/wiki/Gypaetus_barbatus" TargetMode="External"/><Relationship Id="rId55" Type="http://schemas.openxmlformats.org/officeDocument/2006/relationships/hyperlink" Target="https://es.wikipedia.org/wiki/Bisbita" TargetMode="External"/><Relationship Id="rId63" Type="http://schemas.openxmlformats.org/officeDocument/2006/relationships/image" Target="../media/image5.jpeg"/><Relationship Id="rId7" Type="http://schemas.openxmlformats.org/officeDocument/2006/relationships/hyperlink" Target="https://es.wikipedia.org/wiki/Queso" TargetMode="External"/><Relationship Id="rId2" Type="http://schemas.openxmlformats.org/officeDocument/2006/relationships/notesSlide" Target="../notesSlides/notesSlide3.xml"/><Relationship Id="rId16" Type="http://schemas.openxmlformats.org/officeDocument/2006/relationships/hyperlink" Target="https://es.wikipedia.org/wiki/Juniperus_communis" TargetMode="External"/><Relationship Id="rId29" Type="http://schemas.openxmlformats.org/officeDocument/2006/relationships/hyperlink" Target="https://es.wikipedia.org/wiki/Canis_lupus" TargetMode="External"/><Relationship Id="rId11" Type="http://schemas.openxmlformats.org/officeDocument/2006/relationships/hyperlink" Target="https://es.wikipedia.org/wiki/Quesucos_de_Li%C3%A9bana" TargetMode="External"/><Relationship Id="rId24" Type="http://schemas.openxmlformats.org/officeDocument/2006/relationships/hyperlink" Target="https://es.wikipedia.org/wiki/Capreolus_capreolus" TargetMode="External"/><Relationship Id="rId32" Type="http://schemas.openxmlformats.org/officeDocument/2006/relationships/hyperlink" Target="https://es.wikipedia.org/wiki/Alcedo_atthis" TargetMode="External"/><Relationship Id="rId37" Type="http://schemas.openxmlformats.org/officeDocument/2006/relationships/hyperlink" Target="https://es.wikipedia.org/wiki/Dryocopus_martius" TargetMode="External"/><Relationship Id="rId40" Type="http://schemas.openxmlformats.org/officeDocument/2006/relationships/hyperlink" Target="https://es.wikipedia.org/wiki/Lir%C3%B3n" TargetMode="External"/><Relationship Id="rId45" Type="http://schemas.openxmlformats.org/officeDocument/2006/relationships/hyperlink" Target="https://es.wikipedia.org/wiki/Aves" TargetMode="External"/><Relationship Id="rId53" Type="http://schemas.openxmlformats.org/officeDocument/2006/relationships/hyperlink" Target="https://es.wikipedia.org/wiki/Corvus_corax" TargetMode="External"/><Relationship Id="rId58" Type="http://schemas.openxmlformats.org/officeDocument/2006/relationships/hyperlink" Target="https://es.wikipedia.org/wiki/Encina" TargetMode="External"/><Relationship Id="rId5" Type="http://schemas.openxmlformats.org/officeDocument/2006/relationships/hyperlink" Target="https://es.wikipedia.org/wiki/Pasto_(ganader%C3%ADa)" TargetMode="External"/><Relationship Id="rId61" Type="http://schemas.openxmlformats.org/officeDocument/2006/relationships/image" Target="../media/image7.jpg"/><Relationship Id="rId19" Type="http://schemas.openxmlformats.org/officeDocument/2006/relationships/hyperlink" Target="https://es.wikipedia.org/wiki/Tilo" TargetMode="External"/><Relationship Id="rId14" Type="http://schemas.openxmlformats.org/officeDocument/2006/relationships/hyperlink" Target="https://es.wikipedia.org/wiki/Saxifraga" TargetMode="External"/><Relationship Id="rId22" Type="http://schemas.openxmlformats.org/officeDocument/2006/relationships/hyperlink" Target="https://es.wikipedia.org/wiki/Sempervivum" TargetMode="External"/><Relationship Id="rId27" Type="http://schemas.openxmlformats.org/officeDocument/2006/relationships/hyperlink" Target="https://es.wikipedia.org/wiki/Zorro" TargetMode="External"/><Relationship Id="rId30" Type="http://schemas.openxmlformats.org/officeDocument/2006/relationships/hyperlink" Target="https://es.wikipedia.org/wiki/Nutria" TargetMode="External"/><Relationship Id="rId35" Type="http://schemas.openxmlformats.org/officeDocument/2006/relationships/hyperlink" Target="https://es.wikipedia.org/wiki/Urogallo" TargetMode="External"/><Relationship Id="rId43" Type="http://schemas.openxmlformats.org/officeDocument/2006/relationships/hyperlink" Target="https://es.wikipedia.org/wiki/Fauna" TargetMode="External"/><Relationship Id="rId48" Type="http://schemas.openxmlformats.org/officeDocument/2006/relationships/hyperlink" Target="https://es.wikipedia.org/wiki/Neophron_percnopterus" TargetMode="External"/><Relationship Id="rId56" Type="http://schemas.openxmlformats.org/officeDocument/2006/relationships/hyperlink" Target="https://es.wikipedia.org/wiki/Gorri%C3%B3n" TargetMode="External"/><Relationship Id="rId8" Type="http://schemas.openxmlformats.org/officeDocument/2006/relationships/hyperlink" Target="https://es.wikipedia.org/wiki/Pic%C3%B3n_Bejes-Tresviso" TargetMode="External"/><Relationship Id="rId51" Type="http://schemas.openxmlformats.org/officeDocument/2006/relationships/hyperlink" Target="https://es.wikipedia.org/wiki/Pyrrhocorax_pyrrhocorax" TargetMode="External"/><Relationship Id="rId3" Type="http://schemas.openxmlformats.org/officeDocument/2006/relationships/hyperlink" Target="https://es.wikipedia.org/wiki/Ganader%C3%ADa" TargetMode="External"/><Relationship Id="rId12" Type="http://schemas.openxmlformats.org/officeDocument/2006/relationships/hyperlink" Target="https://es.wikipedia.org/wiki/Queso_de_Valde%C3%B3n" TargetMode="External"/><Relationship Id="rId17" Type="http://schemas.openxmlformats.org/officeDocument/2006/relationships/hyperlink" Target="https://es.wikipedia.org/wiki/Betula" TargetMode="External"/><Relationship Id="rId25" Type="http://schemas.openxmlformats.org/officeDocument/2006/relationships/hyperlink" Target="https://es.wikipedia.org/wiki/Cervidae" TargetMode="External"/><Relationship Id="rId33" Type="http://schemas.openxmlformats.org/officeDocument/2006/relationships/hyperlink" Target="https://es.wikipedia.org/wiki/Salmo_salar" TargetMode="External"/><Relationship Id="rId38" Type="http://schemas.openxmlformats.org/officeDocument/2006/relationships/hyperlink" Target="https://es.wikipedia.org/wiki/Perdix_perdix" TargetMode="External"/><Relationship Id="rId46" Type="http://schemas.openxmlformats.org/officeDocument/2006/relationships/hyperlink" Target="https://es.wikipedia.org/wiki/Aquila_chrysaetos" TargetMode="External"/><Relationship Id="rId59" Type="http://schemas.openxmlformats.org/officeDocument/2006/relationships/hyperlink" Target="https://es.wikipedia.org/wiki/Roble" TargetMode="External"/><Relationship Id="rId20" Type="http://schemas.openxmlformats.org/officeDocument/2006/relationships/hyperlink" Target="https://es.wikipedia.org/wiki/Aquilegia_vulgaris" TargetMode="External"/><Relationship Id="rId41" Type="http://schemas.openxmlformats.org/officeDocument/2006/relationships/hyperlink" Target="https://es.wikipedia.org/wiki/Ardilla" TargetMode="External"/><Relationship Id="rId54" Type="http://schemas.openxmlformats.org/officeDocument/2006/relationships/hyperlink" Target="https://es.wikipedia.org/wiki/Prunella_modularis" TargetMode="External"/><Relationship Id="rId6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es.wikipedia.org/wiki/Heno" TargetMode="External"/><Relationship Id="rId15" Type="http://schemas.openxmlformats.org/officeDocument/2006/relationships/hyperlink" Target="https://es.wikipedia.org/wiki/Fresno_(%C3%A1rbol)" TargetMode="External"/><Relationship Id="rId23" Type="http://schemas.openxmlformats.org/officeDocument/2006/relationships/hyperlink" Target="https://es.wikipedia.org/wiki/Pinguicula_vulgaris" TargetMode="External"/><Relationship Id="rId28" Type="http://schemas.openxmlformats.org/officeDocument/2006/relationships/hyperlink" Target="https://es.wikipedia.org/wiki/Ursus_arctos" TargetMode="External"/><Relationship Id="rId36" Type="http://schemas.openxmlformats.org/officeDocument/2006/relationships/hyperlink" Target="https://es.wikipedia.org/wiki/Cordillera_Cant%C3%A1brica" TargetMode="External"/><Relationship Id="rId49" Type="http://schemas.openxmlformats.org/officeDocument/2006/relationships/hyperlink" Target="https://es.wikipedia.org/wiki/Gyps_fulvus" TargetMode="External"/><Relationship Id="rId57" Type="http://schemas.openxmlformats.org/officeDocument/2006/relationships/hyperlink" Target="https://es.wikipedia.org/wiki/Vegetaci%C3%B3n" TargetMode="External"/><Relationship Id="rId10" Type="http://schemas.openxmlformats.org/officeDocument/2006/relationships/hyperlink" Target="https://es.wikipedia.org/wiki/Queso_de_Gamon%C3%A9u" TargetMode="External"/><Relationship Id="rId31" Type="http://schemas.openxmlformats.org/officeDocument/2006/relationships/hyperlink" Target="https://es.wikipedia.org/wiki/Cinclus_cinclus" TargetMode="External"/><Relationship Id="rId44" Type="http://schemas.openxmlformats.org/officeDocument/2006/relationships/hyperlink" Target="https://es.wikipedia.org/wiki/Rupicapra_pyrenaica" TargetMode="External"/><Relationship Id="rId52" Type="http://schemas.openxmlformats.org/officeDocument/2006/relationships/hyperlink" Target="https://es.wikipedia.org/wiki/Pyrrhocorax_graculus" TargetMode="External"/><Relationship Id="rId60" Type="http://schemas.openxmlformats.org/officeDocument/2006/relationships/hyperlink" Target="https://es.wikipedia.org/wiki/Fagus" TargetMode="External"/><Relationship Id="rId4" Type="http://schemas.openxmlformats.org/officeDocument/2006/relationships/hyperlink" Target="https://es.wikipedia.org/wiki/Pastor" TargetMode="External"/><Relationship Id="rId9" Type="http://schemas.openxmlformats.org/officeDocument/2006/relationships/hyperlink" Target="https://es.wikipedia.org/wiki/Queso_de_Cabral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5.jpe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hyperlink" Target="mailto:jvcsportsproamb19@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2742" y="366465"/>
            <a:ext cx="10515600" cy="1268325"/>
          </a:xfrm>
        </p:spPr>
        <p:txBody>
          <a:bodyPr rtlCol="0" anchor="ctr" anchorCtr="0">
            <a:normAutofit fontScale="90000"/>
          </a:bodyPr>
          <a:lstStyle/>
          <a:p>
            <a:pPr rtl="0"/>
            <a:r>
              <a:rPr lang="es-ES" sz="4800" b="1" i="1" dirty="0">
                <a:solidFill>
                  <a:srgbClr val="0070C0"/>
                </a:solidFill>
                <a:highlight>
                  <a:srgbClr val="00FF00"/>
                </a:highlight>
              </a:rPr>
              <a:t>PICOS DE EUROPA. </a:t>
            </a:r>
            <a:r>
              <a:rPr lang="es-ES" sz="4800" b="1" i="1" dirty="0">
                <a:solidFill>
                  <a:srgbClr val="0070C0"/>
                </a:solidFill>
                <a:highlight>
                  <a:srgbClr val="FFFF00"/>
                </a:highlight>
              </a:rPr>
              <a:t>POTES</a:t>
            </a:r>
            <a:r>
              <a:rPr lang="es-ES" sz="4800" b="1" i="1" dirty="0">
                <a:solidFill>
                  <a:srgbClr val="0070C0"/>
                </a:solidFill>
                <a:highlight>
                  <a:srgbClr val="00FF00"/>
                </a:highlight>
              </a:rPr>
              <a:t>. CANTABRIA.</a:t>
            </a:r>
            <a:br>
              <a:rPr lang="es-ES" sz="4800" b="1" i="1" dirty="0">
                <a:solidFill>
                  <a:srgbClr val="0070C0"/>
                </a:solidFill>
                <a:highlight>
                  <a:srgbClr val="00FF00"/>
                </a:highlight>
              </a:rPr>
            </a:br>
            <a:r>
              <a:rPr lang="es-ES" sz="4800" b="1" i="1" dirty="0">
                <a:solidFill>
                  <a:srgbClr val="0070C0"/>
                </a:solidFill>
                <a:highlight>
                  <a:srgbClr val="00FF00"/>
                </a:highlight>
              </a:rPr>
              <a:t>Fechas: Otoño-Primavera-Verano</a:t>
            </a:r>
          </a:p>
        </p:txBody>
      </p:sp>
      <p:sp>
        <p:nvSpPr>
          <p:cNvPr id="3" name="Subtítulo 2"/>
          <p:cNvSpPr>
            <a:spLocks noGrp="1"/>
          </p:cNvSpPr>
          <p:nvPr>
            <p:ph type="subTitle" idx="4294967295"/>
          </p:nvPr>
        </p:nvSpPr>
        <p:spPr>
          <a:xfrm>
            <a:off x="192742" y="1634790"/>
            <a:ext cx="11093108" cy="1137793"/>
          </a:xfrm>
        </p:spPr>
        <p:txBody>
          <a:bodyPr rtlCol="0">
            <a:normAutofit fontScale="70000" lnSpcReduction="20000"/>
          </a:bodyPr>
          <a:lstStyle/>
          <a:p>
            <a:pPr marL="0" indent="0" rtl="0">
              <a:buNone/>
            </a:pPr>
            <a:r>
              <a:rPr lang="es-ES" sz="2800" b="1" dirty="0">
                <a:solidFill>
                  <a:srgbClr val="0070C0"/>
                </a:solidFill>
                <a:highlight>
                  <a:srgbClr val="00FF00"/>
                </a:highlight>
                <a:latin typeface="+mj-lt"/>
              </a:rPr>
              <a:t>PROYECTOS AMBIENTALES JVC </a:t>
            </a:r>
            <a:r>
              <a:rPr lang="es-ES" sz="2800" b="1">
                <a:solidFill>
                  <a:srgbClr val="FF0000"/>
                </a:solidFill>
                <a:highlight>
                  <a:srgbClr val="00FF00"/>
                </a:highlight>
                <a:latin typeface="+mj-lt"/>
              </a:rPr>
              <a:t>SPORTS     PLANETA VERDE JVC</a:t>
            </a:r>
            <a:endParaRPr lang="es-ES" sz="2800" b="1" dirty="0">
              <a:solidFill>
                <a:srgbClr val="FF0000"/>
              </a:solidFill>
              <a:highlight>
                <a:srgbClr val="00FF00"/>
              </a:highlight>
              <a:latin typeface="+mj-lt"/>
            </a:endParaRPr>
          </a:p>
          <a:p>
            <a:pPr marL="0" indent="0" rtl="0">
              <a:buNone/>
            </a:pPr>
            <a:r>
              <a:rPr lang="es-ES" sz="2800" b="1" dirty="0">
                <a:solidFill>
                  <a:srgbClr val="FF0000"/>
                </a:solidFill>
                <a:highlight>
                  <a:srgbClr val="FFFF00"/>
                </a:highlight>
                <a:latin typeface="+mj-lt"/>
              </a:rPr>
              <a:t>CENTROS EDUCATIVOS - GENERICO-</a:t>
            </a:r>
            <a:r>
              <a:rPr lang="es-ES" sz="2800" b="1" dirty="0">
                <a:solidFill>
                  <a:schemeClr val="bg1"/>
                </a:solidFill>
                <a:highlight>
                  <a:srgbClr val="0000FF"/>
                </a:highlight>
                <a:latin typeface="+mj-lt"/>
              </a:rPr>
              <a:t>4 DIAS Y 3 NOCHES    </a:t>
            </a:r>
          </a:p>
        </p:txBody>
      </p:sp>
      <p:pic>
        <p:nvPicPr>
          <p:cNvPr id="4" name="Imagen 3" descr="Icono de programa de PowerPoint"/>
          <p:cNvPicPr>
            <a:picLocks noChangeAspect="1"/>
          </p:cNvPicPr>
          <p:nvPr/>
        </p:nvPicPr>
        <p:blipFill>
          <a:blip r:embed="rId3"/>
          <a:srcRect/>
          <a:stretch/>
        </p:blipFill>
        <p:spPr bwMode="invGray">
          <a:xfrm>
            <a:off x="670216" y="5193062"/>
            <a:ext cx="822960" cy="822960"/>
          </a:xfrm>
          <a:prstGeom prst="rect">
            <a:avLst/>
          </a:prstGeom>
        </p:spPr>
      </p:pic>
      <p:pic>
        <p:nvPicPr>
          <p:cNvPr id="8" name="Imagen 7" descr="Imagen que contiene Diagrama&#10;&#10;Descripción generada automáticamente">
            <a:extLst>
              <a:ext uri="{FF2B5EF4-FFF2-40B4-BE49-F238E27FC236}">
                <a16:creationId xmlns:a16="http://schemas.microsoft.com/office/drawing/2014/main" id="{E51CBE5B-C171-DC94-7F32-58F6BC3BC4E3}"/>
              </a:ext>
            </a:extLst>
          </p:cNvPr>
          <p:cNvPicPr>
            <a:picLocks noChangeAspect="1"/>
          </p:cNvPicPr>
          <p:nvPr/>
        </p:nvPicPr>
        <p:blipFill>
          <a:blip r:embed="rId4"/>
          <a:stretch>
            <a:fillRect/>
          </a:stretch>
        </p:blipFill>
        <p:spPr>
          <a:xfrm>
            <a:off x="7988341" y="3760945"/>
            <a:ext cx="3533443" cy="2895601"/>
          </a:xfrm>
          <a:prstGeom prst="rect">
            <a:avLst/>
          </a:prstGeom>
        </p:spPr>
      </p:pic>
      <p:pic>
        <p:nvPicPr>
          <p:cNvPr id="6" name="Imagen 5" descr="Un dibujo de una montaña&#10;&#10;Descripción generada automáticamente con confianza baja">
            <a:extLst>
              <a:ext uri="{FF2B5EF4-FFF2-40B4-BE49-F238E27FC236}">
                <a16:creationId xmlns:a16="http://schemas.microsoft.com/office/drawing/2014/main" id="{8B9C74A2-B836-E967-4EE9-AF071C2E2F8D}"/>
              </a:ext>
            </a:extLst>
          </p:cNvPr>
          <p:cNvPicPr>
            <a:picLocks noChangeAspect="1"/>
          </p:cNvPicPr>
          <p:nvPr/>
        </p:nvPicPr>
        <p:blipFill>
          <a:blip r:embed="rId5"/>
          <a:stretch>
            <a:fillRect/>
          </a:stretch>
        </p:blipFill>
        <p:spPr>
          <a:xfrm>
            <a:off x="277906" y="2765407"/>
            <a:ext cx="3702423" cy="3726128"/>
          </a:xfrm>
          <a:prstGeom prst="rect">
            <a:avLst/>
          </a:prstGeom>
        </p:spPr>
      </p:pic>
      <p:pic>
        <p:nvPicPr>
          <p:cNvPr id="7" name="Imagen 6">
            <a:extLst>
              <a:ext uri="{FF2B5EF4-FFF2-40B4-BE49-F238E27FC236}">
                <a16:creationId xmlns:a16="http://schemas.microsoft.com/office/drawing/2014/main" id="{7C9E33C6-878C-6654-C99B-8F2CA63DFD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65493" y="2765407"/>
            <a:ext cx="3048000" cy="3726128"/>
          </a:xfrm>
          <a:prstGeom prst="rect">
            <a:avLst/>
          </a:prstGeom>
          <a:noFill/>
          <a:ln>
            <a:noFill/>
          </a:ln>
        </p:spPr>
      </p:pic>
      <p:pic>
        <p:nvPicPr>
          <p:cNvPr id="9" name="Imagen 3">
            <a:extLst>
              <a:ext uri="{FF2B5EF4-FFF2-40B4-BE49-F238E27FC236}">
                <a16:creationId xmlns:a16="http://schemas.microsoft.com/office/drawing/2014/main" id="{06A1FFEF-C99A-9CA4-EBF4-D7BA30073E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3137" y="331971"/>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25631-EB00-3F60-2D3B-C868AC9A8EE1}"/>
              </a:ext>
            </a:extLst>
          </p:cNvPr>
          <p:cNvSpPr>
            <a:spLocks noGrp="1"/>
          </p:cNvSpPr>
          <p:nvPr>
            <p:ph type="title"/>
          </p:nvPr>
        </p:nvSpPr>
        <p:spPr>
          <a:xfrm>
            <a:off x="521207" y="448056"/>
            <a:ext cx="11012310" cy="640080"/>
          </a:xfrm>
        </p:spPr>
        <p:txBody>
          <a:bodyPr>
            <a:normAutofit/>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4. Opción B: Ruta del Cares. Poncebos – Caín - Poncebos.</a:t>
            </a:r>
            <a:endParaRPr lang="es-ES" dirty="0"/>
          </a:p>
        </p:txBody>
      </p:sp>
      <p:sp>
        <p:nvSpPr>
          <p:cNvPr id="11" name="CuadroTexto 10">
            <a:extLst>
              <a:ext uri="{FF2B5EF4-FFF2-40B4-BE49-F238E27FC236}">
                <a16:creationId xmlns:a16="http://schemas.microsoft.com/office/drawing/2014/main" id="{E6CA6DBF-2C13-3911-72E1-213478C1FA91}"/>
              </a:ext>
            </a:extLst>
          </p:cNvPr>
          <p:cNvSpPr txBox="1"/>
          <p:nvPr/>
        </p:nvSpPr>
        <p:spPr>
          <a:xfrm>
            <a:off x="521206" y="1188864"/>
            <a:ext cx="7863667" cy="4601452"/>
          </a:xfrm>
          <a:prstGeom prst="rect">
            <a:avLst/>
          </a:prstGeom>
          <a:noFill/>
        </p:spPr>
        <p:txBody>
          <a:bodyPr wrap="square">
            <a:spAutoFit/>
          </a:bodyPr>
          <a:lstStyle/>
          <a:p>
            <a:pPr algn="l"/>
            <a:r>
              <a:rPr lang="es-ES" b="0" i="0" dirty="0">
                <a:solidFill>
                  <a:srgbClr val="000000"/>
                </a:solidFill>
                <a:effectLst/>
                <a:latin typeface="Raleway" pitchFamily="2" charset="0"/>
              </a:rPr>
              <a:t>Desayuno </a:t>
            </a:r>
            <a:r>
              <a:rPr lang="es-ES" dirty="0">
                <a:solidFill>
                  <a:srgbClr val="000000"/>
                </a:solidFill>
                <a:latin typeface="Raleway" pitchFamily="2" charset="0"/>
              </a:rPr>
              <a:t>7,30 horas. </a:t>
            </a: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GUÍA “RUTA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DE LA CARA ASTURIANA DE PICOS DE EUROPA”. Guía de las minas de </a:t>
            </a:r>
            <a:endParaRPr lang="es-ES" sz="18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8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Ruta del Cares (Poncebos): </a:t>
            </a:r>
            <a:r>
              <a:rPr lang="es-ES" sz="1800" b="1" i="1" dirty="0">
                <a:effectLst/>
                <a:latin typeface="Calibri" panose="020F0502020204030204" pitchFamily="34" charset="0"/>
                <a:ea typeface="Calibri" panose="020F0502020204030204" pitchFamily="34" charset="0"/>
                <a:cs typeface="Arial" panose="020B0604020202020204" pitchFamily="34" charset="0"/>
              </a:rPr>
              <a:t>Disfrutaremos de la famosa</a:t>
            </a:r>
            <a:r>
              <a:rPr lang="es-ES" sz="18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s-ES" sz="1800" b="1" i="1" dirty="0">
                <a:effectLst/>
                <a:latin typeface="Calibri" panose="020F0502020204030204" pitchFamily="34" charset="0"/>
                <a:ea typeface="Calibri" panose="020F0502020204030204" pitchFamily="34" charset="0"/>
                <a:cs typeface="Arial" panose="020B0604020202020204" pitchFamily="34" charset="0"/>
              </a:rPr>
              <a:t>ruta del Cares</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con 450 m de desnivel total, atravesando una garganta majestuosa donde contemplaremos la tirada del rio a 800 metros durante el recorrido disfrutaremos del sonido de las aves rapaces. Es una ruta muy suave y digna de disfrutar una vez en la vida.</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sz="1100"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Cuando uno se adentra en La Senda del Cares, no puede sino maravillarse, mirando a las alturas, de la majestuosidad de los Picos de Europa. Y si se es curioso, no puede dejar de quedarse impresionado del mayúsculo trabajo que debió suponer abrir ese camino en semejante lugar, a ratos vertiginoso y escalofriante, pegado al desfiladero del cañón que ha ido formando el río Cares a lo largo de miles de años. </a:t>
            </a:r>
            <a:r>
              <a:rPr lang="es-ES" sz="1100" b="1" dirty="0">
                <a:solidFill>
                  <a:srgbClr val="525252"/>
                </a:solidFill>
                <a:effectLst/>
                <a:latin typeface="inherit"/>
                <a:ea typeface="Times New Roman" panose="02020603050405020304" pitchFamily="18" charset="0"/>
                <a:cs typeface="Times New Roman" panose="02020603050405020304" pitchFamily="18" charset="0"/>
              </a:rPr>
              <a:t>Desde luego, no es de extrañar que a este lugar se le conozca como la "Garganta Divina".</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1500"/>
              </a:spcAft>
            </a:pPr>
            <a:r>
              <a:rPr lang="es-ES" sz="1100"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Sin embargo, cuál fue mi sorpresa al descubrir que, en contra de lo que parece lógico al ver la cantidad de personas que la transitan, la Senda del Cares no es una simple ruta de senderismo, ni siquiera un camino abierto entre los pueblos de Poncebos (Asturias) y Caín de Valdeón (León) ni, por supuesto, una obra para el disfrute de las decenas de miles turistas que la recorren anualmente.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sz="1100" i="1" dirty="0">
                <a:solidFill>
                  <a:srgbClr val="525252"/>
                </a:solidFill>
                <a:effectLst/>
                <a:latin typeface="Georgia" panose="02040502050405020303" pitchFamily="18" charset="0"/>
                <a:ea typeface="Times New Roman" panose="02020603050405020304" pitchFamily="18" charset="0"/>
                <a:cs typeface="Times New Roman" panose="02020603050405020304" pitchFamily="18" charset="0"/>
              </a:rPr>
              <a:t>La Senda del Cares es una obra espectacular, pero no deja de ser un camino de trabajo, de servicio, de mantenimiento para otra obra aún más recóndita: el Canal del Cares, la obra de captación y conducción de agua hasta la central hidroeléctrica de Camarmeña-Poncebos, un salto hidroeléctrico en derivación con embalse.</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pic>
        <p:nvPicPr>
          <p:cNvPr id="3" name="Imagen 2" descr="Una montaña de roca&#10;&#10;Descripción generada automáticamente con confianza media">
            <a:extLst>
              <a:ext uri="{FF2B5EF4-FFF2-40B4-BE49-F238E27FC236}">
                <a16:creationId xmlns:a16="http://schemas.microsoft.com/office/drawing/2014/main" id="{2FCC8AA7-2077-2854-6023-76AE5A0DDB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7236" y="1188864"/>
            <a:ext cx="3648976" cy="2701649"/>
          </a:xfrm>
          <a:prstGeom prst="rect">
            <a:avLst/>
          </a:prstGeom>
          <a:noFill/>
          <a:ln>
            <a:noFill/>
          </a:ln>
        </p:spPr>
      </p:pic>
      <p:sp>
        <p:nvSpPr>
          <p:cNvPr id="6" name="CuadroTexto 5">
            <a:extLst>
              <a:ext uri="{FF2B5EF4-FFF2-40B4-BE49-F238E27FC236}">
                <a16:creationId xmlns:a16="http://schemas.microsoft.com/office/drawing/2014/main" id="{AEEC83A6-4B28-2EF0-1767-AE1C2D2CA913}"/>
              </a:ext>
            </a:extLst>
          </p:cNvPr>
          <p:cNvSpPr txBox="1"/>
          <p:nvPr/>
        </p:nvSpPr>
        <p:spPr>
          <a:xfrm>
            <a:off x="3047281" y="-7068778"/>
            <a:ext cx="6094562" cy="392415"/>
          </a:xfrm>
          <a:prstGeom prst="rect">
            <a:avLst/>
          </a:prstGeom>
          <a:noFill/>
        </p:spPr>
        <p:txBody>
          <a:bodyPr wrap="square">
            <a:spAutoFit/>
          </a:bodyPr>
          <a:lstStyle/>
          <a:p>
            <a:pPr algn="ctr" fontAlgn="base">
              <a:lnSpc>
                <a:spcPts val="2790"/>
              </a:lnSpc>
              <a:spcAft>
                <a:spcPts val="2250"/>
              </a:spcAft>
            </a:pPr>
            <a:r>
              <a:rPr lang="es-ES" sz="800" kern="1800" dirty="0">
                <a:solidFill>
                  <a:srgbClr val="000000"/>
                </a:solidFill>
                <a:effectLst/>
                <a:latin typeface="Source Serif Pro" panose="02040603050405020204" pitchFamily="18" charset="0"/>
                <a:ea typeface="Times New Roman" panose="02020603050405020304" pitchFamily="18" charset="0"/>
                <a:cs typeface="Times New Roman" panose="02020603050405020304" pitchFamily="18" charset="0"/>
              </a:rPr>
              <a:t>El Canal del Cares, una obra "divina”</a:t>
            </a:r>
            <a:endParaRPr lang="es-ES" sz="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n 7" descr="Un puente junto a una roca&#10;&#10;Descripción generada automáticamente con confianza media">
            <a:extLst>
              <a:ext uri="{FF2B5EF4-FFF2-40B4-BE49-F238E27FC236}">
                <a16:creationId xmlns:a16="http://schemas.microsoft.com/office/drawing/2014/main" id="{124C8D95-189C-FC83-5014-26759CAA97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7238" y="3719399"/>
            <a:ext cx="3648975" cy="2974699"/>
          </a:xfrm>
          <a:prstGeom prst="rect">
            <a:avLst/>
          </a:prstGeom>
          <a:noFill/>
          <a:ln>
            <a:noFill/>
          </a:ln>
        </p:spPr>
      </p:pic>
      <p:pic>
        <p:nvPicPr>
          <p:cNvPr id="4" name="Imagen 3">
            <a:extLst>
              <a:ext uri="{FF2B5EF4-FFF2-40B4-BE49-F238E27FC236}">
                <a16:creationId xmlns:a16="http://schemas.microsoft.com/office/drawing/2014/main" id="{767E8557-BED4-8D33-AEAF-6A454E56A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690" y="122076"/>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2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C8EE2-7808-3DFD-C124-9E3AEBC8C31E}"/>
              </a:ext>
            </a:extLst>
          </p:cNvPr>
          <p:cNvSpPr>
            <a:spLocks noGrp="1"/>
          </p:cNvSpPr>
          <p:nvPr>
            <p:ph type="title"/>
          </p:nvPr>
        </p:nvSpPr>
        <p:spPr>
          <a:xfrm>
            <a:off x="273171" y="448056"/>
            <a:ext cx="11277600" cy="640080"/>
          </a:xfrm>
        </p:spPr>
        <p:txBody>
          <a:bodyPr>
            <a:normAutofit fontScale="90000"/>
          </a:bodyPr>
          <a:lstStyle/>
          <a:p>
            <a:r>
              <a:rPr lang="es-ES"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 </a:t>
            </a:r>
            <a:r>
              <a:rPr kumimoji="0" lang="es-ES" altLang="es-ES" sz="2800" b="1" i="1" u="none" strike="noStrike" cap="none" normalizeH="0" baseline="0" dirty="0">
                <a:ln>
                  <a:noFill/>
                </a:ln>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Opción A: </a:t>
            </a:r>
            <a:r>
              <a:rPr lang="es-ES" b="1" i="1" dirty="0">
                <a:solidFill>
                  <a:srgbClr val="FF0000"/>
                </a:solidFill>
                <a:highlight>
                  <a:srgbClr val="FFFF00"/>
                </a:highlight>
              </a:rPr>
              <a:t>YACIMIENTOS DE ATAPUERCA. Museo de la evolución humana</a:t>
            </a:r>
          </a:p>
        </p:txBody>
      </p:sp>
      <p:pic>
        <p:nvPicPr>
          <p:cNvPr id="1027" name="Imagen 5">
            <a:extLst>
              <a:ext uri="{FF2B5EF4-FFF2-40B4-BE49-F238E27FC236}">
                <a16:creationId xmlns:a16="http://schemas.microsoft.com/office/drawing/2014/main" id="{255A3C08-4987-2AA4-D7B3-DB57F422B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533" y="1216723"/>
            <a:ext cx="3248025" cy="2212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7">
            <a:extLst>
              <a:ext uri="{FF2B5EF4-FFF2-40B4-BE49-F238E27FC236}">
                <a16:creationId xmlns:a16="http://schemas.microsoft.com/office/drawing/2014/main" id="{96B297C1-68BC-DDAC-6538-3945CB1AF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558" y="1216723"/>
            <a:ext cx="3215676" cy="2212277"/>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6">
            <a:extLst>
              <a:ext uri="{FF2B5EF4-FFF2-40B4-BE49-F238E27FC236}">
                <a16:creationId xmlns:a16="http://schemas.microsoft.com/office/drawing/2014/main" id="{A6E4DC02-D483-1FD9-2F2E-4E71B916A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533" y="3428999"/>
            <a:ext cx="6463701" cy="31529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3EEAFF-D4AD-871A-5FAF-79E4476BD4FE}"/>
              </a:ext>
            </a:extLst>
          </p:cNvPr>
          <p:cNvSpPr>
            <a:spLocks noChangeArrowheads="1"/>
          </p:cNvSpPr>
          <p:nvPr/>
        </p:nvSpPr>
        <p:spPr bwMode="auto">
          <a:xfrm>
            <a:off x="273170" y="1394705"/>
            <a:ext cx="58228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Desayuno 5.30 h.</a:t>
            </a:r>
            <a:r>
              <a:rPr kumimoji="0" lang="es-ES" altLang="es-ES" sz="16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r>
              <a:rPr kumimoji="0" lang="es-ES" altLang="es-ES" sz="1600" b="1"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Salida con Picnic</a:t>
            </a:r>
            <a:r>
              <a:rPr kumimoji="0" lang="es-ES" altLang="es-ES" sz="16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sobre las 6.00. dirección </a:t>
            </a:r>
            <a:endParaRPr kumimoji="0" lang="es-ES" altLang="es-ES" sz="16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146129B9-849D-F01E-C29E-258EF3319A0B}"/>
              </a:ext>
            </a:extLst>
          </p:cNvPr>
          <p:cNvSpPr>
            <a:spLocks noChangeArrowheads="1"/>
          </p:cNvSpPr>
          <p:nvPr/>
        </p:nvSpPr>
        <p:spPr bwMode="auto">
          <a:xfrm>
            <a:off x="3441247" y="2818075"/>
            <a:ext cx="1848965"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a:ln>
                  <a:noFill/>
                </a:ln>
                <a:solidFill>
                  <a:srgbClr val="3A43F4"/>
                </a:solidFill>
                <a:effectLst/>
                <a:latin typeface="Calibri" panose="020F0502020204030204" pitchFamily="34" charset="0"/>
                <a:ea typeface="Calibri" panose="020F0502020204030204" pitchFamily="34" charset="0"/>
                <a:cs typeface="Arial" panose="020B0604020202020204" pitchFamily="34" charset="0"/>
              </a:rPr>
              <a:t>PROYECTO ATAPUERCA. Burgos</a:t>
            </a:r>
            <a:r>
              <a:rPr kumimoji="0" lang="es-ES" altLang="es-ES" sz="18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REALIZAMOS VISITA ARQUEOLOGICA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10:15 – 11:45 visita guiada yacimientos</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12:45 – 14:15 visita guiada Museo de la Evolución Humana</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38F19E2-D4C9-5276-DE08-7D0ADF0381D6}"/>
              </a:ext>
            </a:extLst>
          </p:cNvPr>
          <p:cNvSpPr>
            <a:spLocks noChangeArrowheads="1"/>
          </p:cNvSpPr>
          <p:nvPr/>
        </p:nvSpPr>
        <p:spPr bwMode="auto">
          <a:xfrm>
            <a:off x="0" y="4105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a:ln>
                  <a:noFill/>
                </a:ln>
                <a:solidFill>
                  <a:srgbClr val="595959"/>
                </a:solidFill>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6955654A-A57B-7084-D16D-5A40ECCE2C4E}"/>
              </a:ext>
            </a:extLst>
          </p:cNvPr>
          <p:cNvSpPr>
            <a:spLocks noChangeArrowheads="1"/>
          </p:cNvSpPr>
          <p:nvPr/>
        </p:nvSpPr>
        <p:spPr bwMode="auto">
          <a:xfrm>
            <a:off x="0" y="10553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F5829C79-3CA5-1F01-46A9-32E269C632D0}"/>
              </a:ext>
            </a:extLst>
          </p:cNvPr>
          <p:cNvSpPr>
            <a:spLocks noChangeArrowheads="1"/>
          </p:cNvSpPr>
          <p:nvPr/>
        </p:nvSpPr>
        <p:spPr bwMode="auto">
          <a:xfrm>
            <a:off x="481318" y="2005047"/>
            <a:ext cx="442587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Opción B: PARQUE WARNER</a:t>
            </a:r>
            <a:r>
              <a:rPr kumimoji="0" lang="es-ES" altLang="es-ES" sz="1600" b="0" i="1" u="none" strike="noStrike" cap="none" normalizeH="0" baseline="0" dirty="0">
                <a:ln>
                  <a:noFill/>
                </a:ln>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kumimoji="0" lang="es-ES" altLang="es-ES" sz="1600" b="0" i="1" u="none" strike="noStrike" cap="none" normalizeH="0" baseline="0" dirty="0">
                <a:ln>
                  <a:noFill/>
                </a:ln>
                <a:solidFill>
                  <a:schemeClr val="tx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SUPLEMENTO DE 12.90 EUROS</a:t>
            </a:r>
            <a:endParaRPr kumimoji="0" lang="es-ES" altLang="es-ES" sz="8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bmk="_Hlk116371223">
                <a:ln>
                  <a:noFill/>
                </a:ln>
                <a:solidFill>
                  <a:srgbClr val="FF0000"/>
                </a:solidFill>
                <a:effectLst/>
                <a:latin typeface="Barlow" panose="00000500000000000000" pitchFamily="2" charset="0"/>
                <a:ea typeface="Calibri" panose="020F0502020204030204" pitchFamily="34" charset="0"/>
                <a:cs typeface="Arial" panose="020B0604020202020204" pitchFamily="34" charset="0"/>
              </a:rPr>
              <a:t>Parque Warner Madrid, sobre las 12.30 horas.</a:t>
            </a:r>
            <a:r>
              <a:rPr kumimoji="0" lang="es-ES" altLang="es-ES" sz="1600" b="0" i="0" u="none" strike="noStrike" cap="none" normalizeH="0" baseline="0" dirty="0" bmk="_Hlk116371223">
                <a:ln>
                  <a:noFill/>
                </a:ln>
                <a:solidFill>
                  <a:srgbClr val="FF0000"/>
                </a:solidFill>
                <a:effectLst/>
                <a:latin typeface="Barlow" panose="00000500000000000000" pitchFamily="2"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4" name="Imagen 529755878" descr="Mapa&#10;&#10;Descripción generada automáticamente">
            <a:extLst>
              <a:ext uri="{FF2B5EF4-FFF2-40B4-BE49-F238E27FC236}">
                <a16:creationId xmlns:a16="http://schemas.microsoft.com/office/drawing/2014/main" id="{8516206D-1B22-A3C9-5040-8C5D4844D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71" y="2818075"/>
            <a:ext cx="3160476" cy="37638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9AB92D2-2BFB-B078-3DE8-CC88C6004CBC}"/>
              </a:ext>
            </a:extLst>
          </p:cNvPr>
          <p:cNvSpPr>
            <a:spLocks noChangeArrowheads="1"/>
          </p:cNvSpPr>
          <p:nvPr/>
        </p:nvSpPr>
        <p:spPr bwMode="auto">
          <a:xfrm>
            <a:off x="2639159" y="6916054"/>
            <a:ext cx="4425876" cy="12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9" name="Imagen 3">
            <a:extLst>
              <a:ext uri="{FF2B5EF4-FFF2-40B4-BE49-F238E27FC236}">
                <a16:creationId xmlns:a16="http://schemas.microsoft.com/office/drawing/2014/main" id="{BC725D0E-746E-8695-5319-CE04646BB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810" y="5541581"/>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3115-22F1-97F1-7D09-2D465AAFF637}"/>
              </a:ext>
            </a:extLst>
          </p:cNvPr>
          <p:cNvSpPr>
            <a:spLocks noGrp="1"/>
          </p:cNvSpPr>
          <p:nvPr>
            <p:ph type="title"/>
          </p:nvPr>
        </p:nvSpPr>
        <p:spPr/>
        <p:txBody>
          <a:bodyPr/>
          <a:lstStyle/>
          <a:p>
            <a:r>
              <a:rPr lang="es-ES" b="1" i="1" dirty="0">
                <a:solidFill>
                  <a:schemeClr val="bg1"/>
                </a:solidFill>
              </a:rPr>
              <a:t>CONDICIONES DE LAS RESERVAS</a:t>
            </a:r>
          </a:p>
        </p:txBody>
      </p:sp>
      <p:sp>
        <p:nvSpPr>
          <p:cNvPr id="3" name="Rectangle 2">
            <a:extLst>
              <a:ext uri="{FF2B5EF4-FFF2-40B4-BE49-F238E27FC236}">
                <a16:creationId xmlns:a16="http://schemas.microsoft.com/office/drawing/2014/main" id="{385D0E5B-006D-AEE8-5381-DCC5C31097B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Imagen 3">
            <a:extLst>
              <a:ext uri="{FF2B5EF4-FFF2-40B4-BE49-F238E27FC236}">
                <a16:creationId xmlns:a16="http://schemas.microsoft.com/office/drawing/2014/main" id="{422F9949-2A75-F4D8-43AD-EE130FA71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1512" y="339281"/>
            <a:ext cx="1581150" cy="866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E8698D-7DC9-844E-CDC1-D48081E02313}"/>
              </a:ext>
            </a:extLst>
          </p:cNvPr>
          <p:cNvSpPr>
            <a:spLocks noChangeArrowheads="1"/>
          </p:cNvSpPr>
          <p:nvPr/>
        </p:nvSpPr>
        <p:spPr bwMode="auto">
          <a:xfrm>
            <a:off x="394716" y="1545336"/>
            <a:ext cx="11402568"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NOTA: Condiciones estipuladas para 50 participantes.   </a:t>
            </a:r>
            <a:endParaRPr kumimoji="0" lang="es-ES" altLang="es-E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1"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kumimoji="0" lang="es-ES" altLang="es-ES" sz="1200" b="1" i="1"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Todos nuestros viajes están acogidos a las leyes de protección de datos correspondiente.</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1"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*Todos los participantes deberán firmar un documento por parte de los padres o tutores de la cláusula de protección al docente. </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Contacto: 618882953   /   Email: </a:t>
            </a:r>
            <a:r>
              <a:rPr kumimoji="0" lang="es-ES" altLang="es-ES" sz="1200" b="0" i="1"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jvcmlgrr@hotmail.com</a:t>
            </a:r>
            <a:r>
              <a:rPr kumimoji="0" lang="es-ES" altLang="es-ES" sz="1200" b="0" i="1" u="sng"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rPr>
              <a:t> </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www.viajesyproyectosambientalesjvc.com</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CONDICIONES DE LAS RESERVAS PROYECTOS AMBIENTALES JVC SPORTS</a:t>
            </a:r>
            <a:r>
              <a:rPr kumimoji="0" lang="es-ES" altLang="es-ES" sz="12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a:t>
            </a:r>
            <a:r>
              <a:rPr kumimoji="0" lang="es-ES" altLang="es-ES" sz="12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*JVC SPORTS PROYECTOS AMBIENTALES aportar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aparte de su seguro Profesional de Responsabilidad Civil, un seguro complementario de accidente de viaje.</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*Los participantes dormir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en habitaciones de 4 plazas, confortables muy bien acondicionadas, con ba</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ñ</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o y ducha en cada habitaci</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Adjuntamos en nuestra web las caracter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í</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sticas de las instalaciones.</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*LAS COMIDAS ser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de tres en abundancia, desayuno, almuerzo y cena. Pudiendo coger en el desayuno cuanto se considere necesario para picotear durante el d</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í</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a.</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*P</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í</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cnic, se compone de dos bocadillos, uno caliente y otro fr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í</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o. Pieza de fruta y botella de agua.</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*VIAJE desde origen, con dos monitores de TAFAD / Ocio y tiempo libre / Fil</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logos- Inmersi</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a destino.</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*Desplazamiento con AUTOCARES de alta calidad y confort.</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CLAUSULAS</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En caso de declarar que el participante inscrito en la reserva, no se quiere ir al viaje tras haber efectuado los pagos correspondientes, la medida establecida ser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la siguiente:</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-La devoluci</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de lo recaudado ser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del 75 % de lo entregado, una vez tramitada la se</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ñ</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al a menos de 4 meses para de salir.</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-La devoluci</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de lo recaudado ser</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 del 50% de lo entregado, una vez tramitada la se</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ñ</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al a menos de 3 meses para de salir.</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-La devoluci</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del 25%, una vez tramitada la se</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ñ</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al a menos de 2 meses para de salir.</a:t>
            </a:r>
            <a:endParaRPr kumimoji="0" lang="es-ES" altLang="es-E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-La no devoluci</a:t>
            </a:r>
            <a:r>
              <a:rPr kumimoji="0" lang="es-ES" altLang="es-ES" sz="1200" b="0" i="1"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S" altLang="es-ES" sz="1200" b="0" i="1" u="none" strike="noStrike" cap="none" normalizeH="0" baseline="0" dirty="0">
                <a:ln>
                  <a:noFill/>
                </a:ln>
                <a:effectLst/>
                <a:latin typeface="Libre Baskerville" panose="02000000000000000000" pitchFamily="2" charset="0"/>
                <a:ea typeface="Times New Roman" panose="02020603050405020304" pitchFamily="18" charset="0"/>
                <a:cs typeface="Times New Roman" panose="02020603050405020304" pitchFamily="18" charset="0"/>
              </a:rPr>
              <a:t>n de ninguna cantidad a menos de 1 mes para salir</a:t>
            </a:r>
            <a:endParaRPr kumimoji="0" lang="es-ES" altLang="es-E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83554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8659007" cy="640080"/>
          </a:xfrm>
        </p:spPr>
        <p:txBody>
          <a:bodyPr rtlCol="0">
            <a:noAutofit/>
          </a:bodyPr>
          <a:lstStyle/>
          <a:p>
            <a:pPr rtl="0"/>
            <a:r>
              <a:rPr lang="es-ES" dirty="0">
                <a:latin typeface="Segoe UI Light" panose="020B0502040204020203" pitchFamily="34" charset="0"/>
                <a:cs typeface="Segoe UI Light" panose="020B0502040204020203" pitchFamily="34" charset="0"/>
              </a:rPr>
              <a:t>HISTORIA.</a:t>
            </a:r>
          </a:p>
        </p:txBody>
      </p:sp>
      <p:sp>
        <p:nvSpPr>
          <p:cNvPr id="38" name="Marcador de contenido 17"/>
          <p:cNvSpPr txBox="1">
            <a:spLocks/>
          </p:cNvSpPr>
          <p:nvPr/>
        </p:nvSpPr>
        <p:spPr>
          <a:xfrm>
            <a:off x="305519" y="1252265"/>
            <a:ext cx="5957257" cy="50586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es-ES" sz="900" b="0" i="0" dirty="0">
                <a:solidFill>
                  <a:srgbClr val="202122"/>
                </a:solidFill>
                <a:effectLst/>
                <a:latin typeface="Arial" panose="020B0604020202020204" pitchFamily="34" charset="0"/>
              </a:rPr>
              <a:t>Los </a:t>
            </a:r>
            <a:r>
              <a:rPr lang="es-ES" sz="900" b="1" i="0" dirty="0">
                <a:solidFill>
                  <a:srgbClr val="202122"/>
                </a:solidFill>
                <a:effectLst/>
                <a:latin typeface="Arial" panose="020B0604020202020204" pitchFamily="34" charset="0"/>
              </a:rPr>
              <a:t>Picos de Europa</a:t>
            </a:r>
            <a:r>
              <a:rPr lang="es-ES" sz="900" b="0" i="0" dirty="0">
                <a:solidFill>
                  <a:srgbClr val="202122"/>
                </a:solidFill>
                <a:effectLst/>
                <a:latin typeface="Arial" panose="020B0604020202020204" pitchFamily="34" charset="0"/>
              </a:rPr>
              <a:t> son un </a:t>
            </a:r>
            <a:r>
              <a:rPr lang="es-ES" sz="900" b="0" i="0" u="none" strike="noStrike" dirty="0">
                <a:solidFill>
                  <a:srgbClr val="3366CC"/>
                </a:solidFill>
                <a:effectLst/>
                <a:latin typeface="Arial" panose="020B0604020202020204" pitchFamily="34" charset="0"/>
                <a:hlinkClick r:id="rId3" tooltip="Macizo"/>
              </a:rPr>
              <a:t>macizo</a:t>
            </a:r>
            <a:r>
              <a:rPr lang="es-ES" sz="900" b="0" i="0" dirty="0">
                <a:solidFill>
                  <a:srgbClr val="202122"/>
                </a:solidFill>
                <a:effectLst/>
                <a:latin typeface="Arial" panose="020B0604020202020204" pitchFamily="34" charset="0"/>
              </a:rPr>
              <a:t> montañoso localizado en el norte de </a:t>
            </a:r>
            <a:r>
              <a:rPr lang="es-ES" sz="900" b="0" i="0" u="none" strike="noStrike" dirty="0">
                <a:solidFill>
                  <a:srgbClr val="3366CC"/>
                </a:solidFill>
                <a:effectLst/>
                <a:latin typeface="Arial" panose="020B0604020202020204" pitchFamily="34" charset="0"/>
                <a:hlinkClick r:id="rId4" tooltip="España"/>
              </a:rPr>
              <a:t>España</a:t>
            </a:r>
            <a:r>
              <a:rPr lang="es-ES" sz="900" b="0" i="0" dirty="0">
                <a:solidFill>
                  <a:srgbClr val="202122"/>
                </a:solidFill>
                <a:effectLst/>
                <a:latin typeface="Arial" panose="020B0604020202020204" pitchFamily="34" charset="0"/>
              </a:rPr>
              <a:t> que pertenece a la parte central de la </a:t>
            </a:r>
            <a:r>
              <a:rPr lang="es-ES" sz="900" b="0" i="0" u="none" strike="noStrike" dirty="0">
                <a:solidFill>
                  <a:srgbClr val="3366CC"/>
                </a:solidFill>
                <a:effectLst/>
                <a:latin typeface="Arial" panose="020B0604020202020204" pitchFamily="34" charset="0"/>
                <a:hlinkClick r:id="rId5" tooltip="Cordillera Cantábrica"/>
              </a:rPr>
              <a:t>cordillera Cantábrica</a:t>
            </a:r>
            <a:r>
              <a:rPr lang="es-ES" sz="900" b="0" i="0" dirty="0">
                <a:solidFill>
                  <a:srgbClr val="202122"/>
                </a:solidFill>
                <a:effectLst/>
                <a:latin typeface="Arial" panose="020B0604020202020204" pitchFamily="34" charset="0"/>
              </a:rPr>
              <a:t>. Aunque no es muy extenso, su cercanía al mar hace que sea pródigo en accidentes geográficos de gran interés. En la actualidad el </a:t>
            </a:r>
            <a:r>
              <a:rPr lang="es-ES" sz="900" b="0" i="0" u="none" strike="noStrike" dirty="0">
                <a:solidFill>
                  <a:srgbClr val="3366CC"/>
                </a:solidFill>
                <a:effectLst/>
                <a:latin typeface="Arial" panose="020B0604020202020204" pitchFamily="34" charset="0"/>
                <a:hlinkClick r:id="rId6" tooltip="Parque nacional de los Picos de Europa"/>
              </a:rPr>
              <a:t>parque nacional de los Picos de Europa</a:t>
            </a:r>
            <a:r>
              <a:rPr lang="es-ES" sz="900" b="0" i="0" dirty="0">
                <a:solidFill>
                  <a:srgbClr val="202122"/>
                </a:solidFill>
                <a:effectLst/>
                <a:latin typeface="Arial" panose="020B0604020202020204" pitchFamily="34" charset="0"/>
              </a:rPr>
              <a:t> constituye el segundo </a:t>
            </a:r>
            <a:r>
              <a:rPr lang="es-ES" sz="900" b="0" i="0" u="none" strike="noStrike" dirty="0">
                <a:solidFill>
                  <a:srgbClr val="3366CC"/>
                </a:solidFill>
                <a:effectLst/>
                <a:latin typeface="Arial" panose="020B0604020202020204" pitchFamily="34" charset="0"/>
                <a:hlinkClick r:id="rId7" tooltip="Parque nacional"/>
              </a:rPr>
              <a:t>parque nacional</a:t>
            </a:r>
            <a:r>
              <a:rPr lang="es-ES" sz="900" b="0" i="0" dirty="0">
                <a:solidFill>
                  <a:srgbClr val="202122"/>
                </a:solidFill>
                <a:effectLst/>
                <a:latin typeface="Arial" panose="020B0604020202020204" pitchFamily="34" charset="0"/>
              </a:rPr>
              <a:t> más visitado de España, después del </a:t>
            </a:r>
            <a:r>
              <a:rPr lang="es-ES" sz="900" b="0" i="0" u="none" strike="noStrike" dirty="0">
                <a:solidFill>
                  <a:srgbClr val="3366CC"/>
                </a:solidFill>
                <a:effectLst/>
                <a:latin typeface="Arial" panose="020B0604020202020204" pitchFamily="34" charset="0"/>
                <a:hlinkClick r:id="rId8" tooltip="Parque nacional del Teide"/>
              </a:rPr>
              <a:t>parque nacional del Teide</a:t>
            </a:r>
            <a:r>
              <a:rPr lang="es-ES" sz="900" b="0" i="0" dirty="0">
                <a:solidFill>
                  <a:srgbClr val="202122"/>
                </a:solidFill>
                <a:effectLst/>
                <a:latin typeface="Arial" panose="020B0604020202020204" pitchFamily="34" charset="0"/>
              </a:rPr>
              <a:t> (</a:t>
            </a:r>
            <a:r>
              <a:rPr lang="es-ES" sz="900" b="0" i="0" u="none" strike="noStrike" dirty="0">
                <a:solidFill>
                  <a:srgbClr val="3366CC"/>
                </a:solidFill>
                <a:effectLst/>
                <a:latin typeface="Arial" panose="020B0604020202020204" pitchFamily="34" charset="0"/>
                <a:hlinkClick r:id="rId9" tooltip="Tenerife"/>
              </a:rPr>
              <a:t>Tenerife</a:t>
            </a:r>
            <a:r>
              <a:rPr lang="es-ES" sz="900" b="0" i="0" dirty="0">
                <a:solidFill>
                  <a:srgbClr val="202122"/>
                </a:solidFill>
                <a:effectLst/>
                <a:latin typeface="Arial" panose="020B0604020202020204" pitchFamily="34" charset="0"/>
              </a:rPr>
              <a:t>). </a:t>
            </a:r>
            <a:r>
              <a:rPr lang="es-ES" sz="800" b="0" i="0" dirty="0">
                <a:solidFill>
                  <a:srgbClr val="202122"/>
                </a:solidFill>
                <a:effectLst/>
                <a:latin typeface="Arial" panose="020B0604020202020204" pitchFamily="34" charset="0"/>
              </a:rPr>
              <a:t>Esta formación </a:t>
            </a:r>
            <a:r>
              <a:rPr lang="es-ES" sz="800" b="0" i="0" u="none" strike="noStrike" dirty="0">
                <a:solidFill>
                  <a:srgbClr val="3366CC"/>
                </a:solidFill>
                <a:effectLst/>
                <a:latin typeface="Arial" panose="020B0604020202020204" pitchFamily="34" charset="0"/>
                <a:hlinkClick r:id="rId10" tooltip="Caliza"/>
              </a:rPr>
              <a:t>caliza</a:t>
            </a:r>
            <a:r>
              <a:rPr lang="es-ES" sz="800" b="0" i="0" dirty="0">
                <a:solidFill>
                  <a:srgbClr val="202122"/>
                </a:solidFill>
                <a:effectLst/>
                <a:latin typeface="Arial" panose="020B0604020202020204" pitchFamily="34" charset="0"/>
              </a:rPr>
              <a:t> se extiende por </a:t>
            </a:r>
            <a:r>
              <a:rPr lang="es-ES" sz="800" b="0" i="0" u="none" strike="noStrike" dirty="0">
                <a:solidFill>
                  <a:srgbClr val="3366CC"/>
                </a:solidFill>
                <a:effectLst/>
                <a:latin typeface="Arial" panose="020B0604020202020204" pitchFamily="34" charset="0"/>
                <a:hlinkClick r:id="rId11" tooltip="Asturias"/>
              </a:rPr>
              <a:t>Asturias</a:t>
            </a:r>
            <a:r>
              <a:rPr lang="es-ES" sz="800" b="0" i="0" dirty="0">
                <a:solidFill>
                  <a:srgbClr val="202122"/>
                </a:solidFill>
                <a:effectLst/>
                <a:latin typeface="Arial" panose="020B0604020202020204" pitchFamily="34" charset="0"/>
              </a:rPr>
              <a:t>, </a:t>
            </a:r>
            <a:r>
              <a:rPr lang="es-ES" sz="800" b="0" i="0" u="none" strike="noStrike" dirty="0">
                <a:solidFill>
                  <a:srgbClr val="3366CC"/>
                </a:solidFill>
                <a:effectLst/>
                <a:latin typeface="Arial" panose="020B0604020202020204" pitchFamily="34" charset="0"/>
                <a:hlinkClick r:id="rId12" tooltip="Provincia de León"/>
              </a:rPr>
              <a:t>León</a:t>
            </a:r>
            <a:r>
              <a:rPr lang="es-ES" sz="800" b="0" i="0" dirty="0">
                <a:solidFill>
                  <a:srgbClr val="202122"/>
                </a:solidFill>
                <a:effectLst/>
                <a:latin typeface="Arial" panose="020B0604020202020204" pitchFamily="34" charset="0"/>
              </a:rPr>
              <a:t> y </a:t>
            </a:r>
            <a:r>
              <a:rPr lang="es-ES" sz="800" b="0" i="0" u="none" strike="noStrike" dirty="0">
                <a:solidFill>
                  <a:srgbClr val="3366CC"/>
                </a:solidFill>
                <a:effectLst/>
                <a:latin typeface="Arial" panose="020B0604020202020204" pitchFamily="34" charset="0"/>
                <a:hlinkClick r:id="rId13" tooltip="Cantabria"/>
              </a:rPr>
              <a:t>Cantabria</a:t>
            </a:r>
            <a:r>
              <a:rPr lang="es-ES" sz="800" b="0" i="0" dirty="0">
                <a:solidFill>
                  <a:srgbClr val="202122"/>
                </a:solidFill>
                <a:effectLst/>
                <a:latin typeface="Arial" panose="020B0604020202020204" pitchFamily="34" charset="0"/>
              </a:rPr>
              <a:t>, y en ella destacan sus alturas, en muchos casos por encima de los 2500 m s. n. m., por lo cerca que se encuentran del </a:t>
            </a:r>
            <a:r>
              <a:rPr lang="es-ES" sz="800" b="0" i="0" u="none" strike="noStrike" dirty="0">
                <a:solidFill>
                  <a:srgbClr val="3366CC"/>
                </a:solidFill>
                <a:effectLst/>
                <a:latin typeface="Arial" panose="020B0604020202020204" pitchFamily="34" charset="0"/>
                <a:hlinkClick r:id="rId14" tooltip="Mar Cantábrico"/>
              </a:rPr>
              <a:t>mar Cantábrico</a:t>
            </a:r>
            <a:r>
              <a:rPr lang="es-ES" sz="800" b="0" i="0" dirty="0">
                <a:solidFill>
                  <a:srgbClr val="000000"/>
                </a:solidFill>
                <a:effectLst/>
                <a:latin typeface="Roboto" panose="02000000000000000000" pitchFamily="2" charset="0"/>
              </a:rPr>
              <a:t>. </a:t>
            </a:r>
            <a:r>
              <a:rPr lang="es-ES" sz="800" b="0" i="0" dirty="0">
                <a:solidFill>
                  <a:srgbClr val="202122"/>
                </a:solidFill>
                <a:effectLst/>
                <a:latin typeface="Arial" panose="020B0604020202020204" pitchFamily="34" charset="0"/>
              </a:rPr>
              <a:t>Los Picos de Europa están divididos en tres macizos: el macizo Occidental o </a:t>
            </a:r>
            <a:r>
              <a:rPr lang="es-ES" sz="800" b="0" i="0" u="none" strike="noStrike" dirty="0">
                <a:solidFill>
                  <a:srgbClr val="3366CC"/>
                </a:solidFill>
                <a:effectLst/>
                <a:latin typeface="Arial" panose="020B0604020202020204" pitchFamily="34" charset="0"/>
                <a:hlinkClick r:id="rId15" tooltip="Cornión"/>
              </a:rPr>
              <a:t>Cornión</a:t>
            </a:r>
            <a:r>
              <a:rPr lang="es-ES" sz="800" b="0" i="0" dirty="0">
                <a:solidFill>
                  <a:srgbClr val="202122"/>
                </a:solidFill>
                <a:effectLst/>
                <a:latin typeface="Arial" panose="020B0604020202020204" pitchFamily="34" charset="0"/>
              </a:rPr>
              <a:t>, el macizo Central o de los </a:t>
            </a:r>
            <a:r>
              <a:rPr lang="es-ES" sz="800" b="0" i="0" u="none" strike="noStrike" dirty="0">
                <a:solidFill>
                  <a:srgbClr val="3366CC"/>
                </a:solidFill>
                <a:effectLst/>
                <a:latin typeface="Arial" panose="020B0604020202020204" pitchFamily="34" charset="0"/>
                <a:hlinkClick r:id="rId16" tooltip="Urrieles"/>
              </a:rPr>
              <a:t>Urrieles</a:t>
            </a:r>
            <a:r>
              <a:rPr lang="es-ES" sz="800" b="0" i="0" dirty="0">
                <a:solidFill>
                  <a:srgbClr val="202122"/>
                </a:solidFill>
                <a:effectLst/>
                <a:latin typeface="Arial" panose="020B0604020202020204" pitchFamily="34" charset="0"/>
              </a:rPr>
              <a:t>, y el macizo Oriental o de </a:t>
            </a:r>
            <a:r>
              <a:rPr lang="es-ES" sz="800" b="0" i="0" u="sng" dirty="0">
                <a:solidFill>
                  <a:srgbClr val="3366CC"/>
                </a:solidFill>
                <a:effectLst/>
                <a:latin typeface="Arial" panose="020B0604020202020204" pitchFamily="34" charset="0"/>
                <a:hlinkClick r:id="rId17"/>
              </a:rPr>
              <a:t>Ándara</a:t>
            </a:r>
            <a:r>
              <a:rPr lang="es-ES" sz="800" b="0" i="0" dirty="0">
                <a:solidFill>
                  <a:srgbClr val="202122"/>
                </a:solidFill>
                <a:effectLst/>
                <a:latin typeface="Arial" panose="020B0604020202020204" pitchFamily="34" charset="0"/>
              </a:rPr>
              <a:t>.</a:t>
            </a:r>
            <a:endParaRPr lang="es-ES" sz="800" b="0" i="0" dirty="0">
              <a:solidFill>
                <a:srgbClr val="000000"/>
              </a:solidFill>
              <a:effectLst/>
              <a:latin typeface="Roboto" panose="02000000000000000000" pitchFamily="2" charset="0"/>
            </a:endParaRPr>
          </a:p>
          <a:p>
            <a:pPr algn="l"/>
            <a:r>
              <a:rPr lang="es-ES" sz="800" b="0" i="0" dirty="0">
                <a:solidFill>
                  <a:srgbClr val="202122"/>
                </a:solidFill>
                <a:effectLst/>
                <a:latin typeface="Arial" panose="020B0604020202020204" pitchFamily="34" charset="0"/>
              </a:rPr>
              <a:t>Las mayores alturas se encuentran en el </a:t>
            </a:r>
            <a:r>
              <a:rPr lang="es-ES" sz="800" b="0" i="0" u="none" strike="noStrike" dirty="0">
                <a:solidFill>
                  <a:srgbClr val="3366CC"/>
                </a:solidFill>
                <a:effectLst/>
                <a:latin typeface="Arial" panose="020B0604020202020204" pitchFamily="34" charset="0"/>
                <a:hlinkClick r:id="rId18" tooltip="Macizo de los Urrieles"/>
              </a:rPr>
              <a:t>macizo de los Urrieles</a:t>
            </a:r>
            <a:r>
              <a:rPr lang="es-ES" sz="800" b="0" i="0" dirty="0">
                <a:solidFill>
                  <a:srgbClr val="202122"/>
                </a:solidFill>
                <a:effectLst/>
                <a:latin typeface="Arial" panose="020B0604020202020204" pitchFamily="34" charset="0"/>
              </a:rPr>
              <a:t>, que pasa por ser el más agreste de los tres, pues catorce de sus cimas superan los 2600 m de altitud, con la </a:t>
            </a:r>
            <a:r>
              <a:rPr lang="es-ES" sz="800" b="0" i="0" u="none" strike="noStrike" dirty="0">
                <a:solidFill>
                  <a:srgbClr val="3366CC"/>
                </a:solidFill>
                <a:effectLst/>
                <a:latin typeface="Arial" panose="020B0604020202020204" pitchFamily="34" charset="0"/>
                <a:hlinkClick r:id="rId19" tooltip="Torre Cerredo"/>
              </a:rPr>
              <a:t>Torre Cerredo</a:t>
            </a:r>
            <a:r>
              <a:rPr lang="es-ES" sz="800" b="0" i="0" dirty="0">
                <a:solidFill>
                  <a:srgbClr val="202122"/>
                </a:solidFill>
                <a:effectLst/>
                <a:latin typeface="Arial" panose="020B0604020202020204" pitchFamily="34" charset="0"/>
              </a:rPr>
              <a:t>, de 2650 m,</a:t>
            </a:r>
            <a:r>
              <a:rPr lang="es-ES" sz="800" b="0" i="0" u="none" strike="noStrike" baseline="30000" dirty="0">
                <a:solidFill>
                  <a:srgbClr val="3366CC"/>
                </a:solidFill>
                <a:effectLst/>
                <a:latin typeface="Arial" panose="020B0604020202020204" pitchFamily="34" charset="0"/>
                <a:hlinkClick r:id="rId20"/>
              </a:rPr>
              <a:t>3</a:t>
            </a:r>
            <a:r>
              <a:rPr lang="es-ES" sz="800" b="0" i="0" dirty="0">
                <a:solidFill>
                  <a:srgbClr val="202122"/>
                </a:solidFill>
                <a:effectLst/>
                <a:latin typeface="Arial" panose="020B0604020202020204" pitchFamily="34" charset="0"/>
              </a:rPr>
              <a:t>​ como techo de estas montañas y tercer máximo de toda la </a:t>
            </a:r>
            <a:r>
              <a:rPr lang="es-ES" sz="800" b="0" i="0" u="none" strike="noStrike" dirty="0">
                <a:solidFill>
                  <a:srgbClr val="3366CC"/>
                </a:solidFill>
                <a:effectLst/>
                <a:latin typeface="Arial" panose="020B0604020202020204" pitchFamily="34" charset="0"/>
                <a:hlinkClick r:id="rId21" tooltip="Península ibérica"/>
              </a:rPr>
              <a:t>península ibérica</a:t>
            </a:r>
            <a:r>
              <a:rPr lang="es-ES" sz="800" b="0" i="0" dirty="0">
                <a:solidFill>
                  <a:srgbClr val="202122"/>
                </a:solidFill>
                <a:effectLst/>
                <a:latin typeface="Arial" panose="020B0604020202020204" pitchFamily="34" charset="0"/>
              </a:rPr>
              <a:t>, después de </a:t>
            </a:r>
            <a:r>
              <a:rPr lang="es-ES" sz="800" b="0" i="0" u="none" strike="noStrike" dirty="0">
                <a:solidFill>
                  <a:srgbClr val="3366CC"/>
                </a:solidFill>
                <a:effectLst/>
                <a:latin typeface="Arial" panose="020B0604020202020204" pitchFamily="34" charset="0"/>
                <a:hlinkClick r:id="rId22" tooltip="Sierra Nevada (España)"/>
              </a:rPr>
              <a:t>Sierra Nevada</a:t>
            </a:r>
            <a:r>
              <a:rPr lang="es-ES" sz="800" b="0" i="0" dirty="0">
                <a:solidFill>
                  <a:srgbClr val="202122"/>
                </a:solidFill>
                <a:effectLst/>
                <a:latin typeface="Arial" panose="020B0604020202020204" pitchFamily="34" charset="0"/>
              </a:rPr>
              <a:t> y los </a:t>
            </a:r>
            <a:r>
              <a:rPr lang="es-ES" sz="800" b="0" i="0" u="none" strike="noStrike" dirty="0">
                <a:solidFill>
                  <a:srgbClr val="3366CC"/>
                </a:solidFill>
                <a:effectLst/>
                <a:latin typeface="Arial" panose="020B0604020202020204" pitchFamily="34" charset="0"/>
                <a:hlinkClick r:id="rId23" tooltip="Pirineos"/>
              </a:rPr>
              <a:t>Pirineos</a:t>
            </a:r>
            <a:r>
              <a:rPr lang="es-ES" sz="800" b="0" i="0" dirty="0">
                <a:solidFill>
                  <a:srgbClr val="202122"/>
                </a:solidFill>
                <a:effectLst/>
                <a:latin typeface="Arial" panose="020B0604020202020204" pitchFamily="34" charset="0"/>
              </a:rPr>
              <a:t>. </a:t>
            </a:r>
          </a:p>
          <a:p>
            <a:pPr algn="l"/>
            <a:r>
              <a:rPr lang="es-ES" sz="800" b="0" i="0" dirty="0">
                <a:solidFill>
                  <a:srgbClr val="202122"/>
                </a:solidFill>
                <a:effectLst/>
                <a:latin typeface="Arial" panose="020B0604020202020204" pitchFamily="34" charset="0"/>
              </a:rPr>
              <a:t>Los Picos de Europa se encuentran situados dentro de la línea que, de oeste a este, ocupa la </a:t>
            </a:r>
            <a:r>
              <a:rPr lang="es-ES" sz="800" b="0" i="0" u="none" strike="noStrike" dirty="0">
                <a:solidFill>
                  <a:srgbClr val="3366CC"/>
                </a:solidFill>
                <a:effectLst/>
                <a:latin typeface="Arial" panose="020B0604020202020204" pitchFamily="34" charset="0"/>
                <a:hlinkClick r:id="rId5" tooltip="Cordillera Cantábrica"/>
              </a:rPr>
              <a:t>cordillera Cantábrica</a:t>
            </a:r>
            <a:r>
              <a:rPr lang="es-ES" sz="800" b="0" i="0" dirty="0">
                <a:solidFill>
                  <a:srgbClr val="202122"/>
                </a:solidFill>
                <a:effectLst/>
                <a:latin typeface="Arial" panose="020B0604020202020204" pitchFamily="34" charset="0"/>
              </a:rPr>
              <a:t>. Comprenden una superficie más o menos rectangular de unos 20 </a:t>
            </a:r>
            <a:r>
              <a:rPr lang="es-ES" sz="800" b="0" i="0" u="none" strike="noStrike" dirty="0">
                <a:solidFill>
                  <a:srgbClr val="3366CC"/>
                </a:solidFill>
                <a:effectLst/>
                <a:latin typeface="Arial" panose="020B0604020202020204" pitchFamily="34" charset="0"/>
                <a:hlinkClick r:id="rId24" tooltip="Kilómetro"/>
              </a:rPr>
              <a:t>kilómetros</a:t>
            </a:r>
            <a:r>
              <a:rPr lang="es-ES" sz="800" b="0" i="0" dirty="0">
                <a:solidFill>
                  <a:srgbClr val="202122"/>
                </a:solidFill>
                <a:effectLst/>
                <a:latin typeface="Arial" panose="020B0604020202020204" pitchFamily="34" charset="0"/>
              </a:rPr>
              <a:t> de norte a sur y aproximadamente de 35 km de oeste a este, lo que da unos 550 </a:t>
            </a:r>
            <a:r>
              <a:rPr lang="es-ES" sz="800" b="0" i="0" u="none" strike="noStrike" dirty="0">
                <a:solidFill>
                  <a:srgbClr val="3366CC"/>
                </a:solidFill>
                <a:effectLst/>
                <a:latin typeface="Arial" panose="020B0604020202020204" pitchFamily="34" charset="0"/>
                <a:hlinkClick r:id="rId25" tooltip="Kilómetro cuadrado"/>
              </a:rPr>
              <a:t>kilómetros cuadrados</a:t>
            </a:r>
            <a:r>
              <a:rPr lang="es-ES" sz="800" b="0" i="0" dirty="0">
                <a:solidFill>
                  <a:srgbClr val="202122"/>
                </a:solidFill>
                <a:effectLst/>
                <a:latin typeface="Arial" panose="020B0604020202020204" pitchFamily="34" charset="0"/>
              </a:rPr>
              <a:t>.</a:t>
            </a:r>
            <a:r>
              <a:rPr lang="es-ES" sz="1050" b="0" i="0" dirty="0">
                <a:solidFill>
                  <a:srgbClr val="202122"/>
                </a:solidFill>
                <a:effectLst/>
                <a:latin typeface="Arial" panose="020B0604020202020204" pitchFamily="34" charset="0"/>
              </a:rPr>
              <a:t> </a:t>
            </a:r>
            <a:r>
              <a:rPr lang="es-ES" sz="800" b="0" i="0" dirty="0">
                <a:solidFill>
                  <a:srgbClr val="202122"/>
                </a:solidFill>
                <a:effectLst/>
                <a:latin typeface="Arial" panose="020B0604020202020204" pitchFamily="34" charset="0"/>
              </a:rPr>
              <a:t>Tan modestos son en extensión como ricos en número de cimas y picos, contándose catorce por encima de los 2600 m, cuarenta de más de 2500 m, y prácticamente doscientos cincuenta que superan los 2000 m de altitud.</a:t>
            </a:r>
          </a:p>
          <a:p>
            <a:pPr algn="l"/>
            <a:r>
              <a:rPr lang="es-ES" sz="1050" b="0" i="0" dirty="0">
                <a:solidFill>
                  <a:srgbClr val="202122"/>
                </a:solidFill>
                <a:effectLst/>
                <a:latin typeface="Arial" panose="020B0604020202020204" pitchFamily="34" charset="0"/>
              </a:rPr>
              <a:t>Los distintos </a:t>
            </a:r>
            <a:r>
              <a:rPr lang="es-ES" sz="1050" b="0" i="0" u="none" strike="noStrike" dirty="0">
                <a:solidFill>
                  <a:srgbClr val="3366CC"/>
                </a:solidFill>
                <a:effectLst/>
                <a:latin typeface="Arial" panose="020B0604020202020204" pitchFamily="34" charset="0"/>
                <a:hlinkClick r:id="rId3" tooltip="Macizo"/>
              </a:rPr>
              <a:t>macizos</a:t>
            </a:r>
            <a:r>
              <a:rPr lang="es-ES" sz="1050" b="0" i="0" dirty="0">
                <a:solidFill>
                  <a:srgbClr val="202122"/>
                </a:solidFill>
                <a:effectLst/>
                <a:latin typeface="Arial" panose="020B0604020202020204" pitchFamily="34" charset="0"/>
              </a:rPr>
              <a:t> vienen definidos por los ríos que los escoltan y atraviesan. Así, el conjunto de los Picos de Europa está limitado por los ríos </a:t>
            </a:r>
            <a:r>
              <a:rPr lang="es-ES" sz="1050" b="0" i="0" u="none" strike="noStrike" dirty="0">
                <a:solidFill>
                  <a:srgbClr val="3366CC"/>
                </a:solidFill>
                <a:effectLst/>
                <a:latin typeface="Arial" panose="020B0604020202020204" pitchFamily="34" charset="0"/>
                <a:hlinkClick r:id="rId26" tooltip="Río Sella"/>
              </a:rPr>
              <a:t>Sella</a:t>
            </a:r>
            <a:r>
              <a:rPr lang="es-ES" sz="1050" b="0" i="0" dirty="0">
                <a:solidFill>
                  <a:srgbClr val="202122"/>
                </a:solidFill>
                <a:effectLst/>
                <a:latin typeface="Arial" panose="020B0604020202020204" pitchFamily="34" charset="0"/>
              </a:rPr>
              <a:t> y </a:t>
            </a:r>
            <a:r>
              <a:rPr lang="es-ES" sz="1050" b="0" i="0" u="none" strike="noStrike" dirty="0">
                <a:solidFill>
                  <a:srgbClr val="3366CC"/>
                </a:solidFill>
                <a:effectLst/>
                <a:latin typeface="Arial" panose="020B0604020202020204" pitchFamily="34" charset="0"/>
                <a:hlinkClick r:id="rId27" tooltip="Río Dobra"/>
              </a:rPr>
              <a:t>Dobra</a:t>
            </a:r>
            <a:r>
              <a:rPr lang="es-ES" sz="1050" b="0" i="0" dirty="0">
                <a:solidFill>
                  <a:srgbClr val="202122"/>
                </a:solidFill>
                <a:effectLst/>
                <a:latin typeface="Arial" panose="020B0604020202020204" pitchFamily="34" charset="0"/>
              </a:rPr>
              <a:t>, por el oeste, y por el </a:t>
            </a:r>
            <a:r>
              <a:rPr lang="es-ES" sz="1050" b="0" i="0" u="none" strike="noStrike" dirty="0">
                <a:solidFill>
                  <a:srgbClr val="3366CC"/>
                </a:solidFill>
                <a:effectLst/>
                <a:latin typeface="Arial" panose="020B0604020202020204" pitchFamily="34" charset="0"/>
                <a:hlinkClick r:id="rId28" tooltip="Río Deva"/>
              </a:rPr>
              <a:t>Deva</a:t>
            </a:r>
            <a:r>
              <a:rPr lang="es-ES" sz="1050" b="0" i="0" dirty="0">
                <a:solidFill>
                  <a:srgbClr val="202122"/>
                </a:solidFill>
                <a:effectLst/>
                <a:latin typeface="Arial" panose="020B0604020202020204" pitchFamily="34" charset="0"/>
              </a:rPr>
              <a:t> por el este. Otros dos ríos, el </a:t>
            </a:r>
            <a:r>
              <a:rPr lang="es-ES" sz="1050" b="0" i="0" u="none" strike="noStrike" dirty="0">
                <a:solidFill>
                  <a:srgbClr val="3366CC"/>
                </a:solidFill>
                <a:effectLst/>
                <a:latin typeface="Arial" panose="020B0604020202020204" pitchFamily="34" charset="0"/>
                <a:hlinkClick r:id="rId29" tooltip="Río Cares"/>
              </a:rPr>
              <a:t>Cares</a:t>
            </a:r>
            <a:r>
              <a:rPr lang="es-ES" sz="1050" b="0" i="0" dirty="0">
                <a:solidFill>
                  <a:srgbClr val="202122"/>
                </a:solidFill>
                <a:effectLst/>
                <a:latin typeface="Arial" panose="020B0604020202020204" pitchFamily="34" charset="0"/>
              </a:rPr>
              <a:t> y el </a:t>
            </a:r>
            <a:r>
              <a:rPr lang="es-ES" sz="1050" b="0" i="0" u="none" strike="noStrike" dirty="0">
                <a:solidFill>
                  <a:srgbClr val="D73333"/>
                </a:solidFill>
                <a:effectLst/>
                <a:latin typeface="Arial" panose="020B0604020202020204" pitchFamily="34" charset="0"/>
                <a:hlinkClick r:id="rId30" tooltip="Río Duje (aún no redactado)"/>
              </a:rPr>
              <a:t>Duje</a:t>
            </a:r>
            <a:r>
              <a:rPr lang="es-ES" sz="1050" b="0" i="0" dirty="0">
                <a:solidFill>
                  <a:srgbClr val="202122"/>
                </a:solidFill>
                <a:effectLst/>
                <a:latin typeface="Arial" panose="020B0604020202020204" pitchFamily="34" charset="0"/>
              </a:rPr>
              <a:t>, fueron los encargados de, en una labor de millones de años, esculpir los valles por los que hoy discurren y así dar forma a los tres macizos. El Cares separa los macizos del Cornión y los Urrieles, y, más al este, el Duje separa estos del macizo de Ándara.</a:t>
            </a:r>
            <a:endParaRPr lang="es-ES" sz="800" dirty="0">
              <a:latin typeface="Segoe UI" panose="020B0502040204020203" pitchFamily="34" charset="0"/>
              <a:cs typeface="Segoe UI" panose="020B0502040204020203" pitchFamily="34" charset="0"/>
            </a:endParaRPr>
          </a:p>
        </p:txBody>
      </p:sp>
      <p:pic>
        <p:nvPicPr>
          <p:cNvPr id="3" name="Imagen 2" descr="Mapa&#10;&#10;Descripción generada automáticamente">
            <a:extLst>
              <a:ext uri="{FF2B5EF4-FFF2-40B4-BE49-F238E27FC236}">
                <a16:creationId xmlns:a16="http://schemas.microsoft.com/office/drawing/2014/main" id="{0D28C352-6305-009F-B88B-A442B7719203}"/>
              </a:ext>
            </a:extLst>
          </p:cNvPr>
          <p:cNvPicPr>
            <a:picLocks noChangeAspect="1"/>
          </p:cNvPicPr>
          <p:nvPr/>
        </p:nvPicPr>
        <p:blipFill>
          <a:blip r:embed="rId31"/>
          <a:stretch>
            <a:fillRect/>
          </a:stretch>
        </p:blipFill>
        <p:spPr>
          <a:xfrm>
            <a:off x="6201853" y="1252264"/>
            <a:ext cx="5619750" cy="5157679"/>
          </a:xfrm>
          <a:prstGeom prst="rect">
            <a:avLst/>
          </a:prstGeom>
        </p:spPr>
      </p:pic>
      <p:pic>
        <p:nvPicPr>
          <p:cNvPr id="2" name="Imagen 3">
            <a:extLst>
              <a:ext uri="{FF2B5EF4-FFF2-40B4-BE49-F238E27FC236}">
                <a16:creationId xmlns:a16="http://schemas.microsoft.com/office/drawing/2014/main" id="{E9296F2C-FA7E-18D4-6BFF-235A18459B5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390690" y="122076"/>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1207" y="448056"/>
            <a:ext cx="10894653" cy="640080"/>
          </a:xfrm>
        </p:spPr>
        <p:txBody>
          <a:bodyPr rtlCol="0">
            <a:normAutofit/>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PICOS DE EUROPA. FLORA Y FAUNA.</a:t>
            </a:r>
          </a:p>
        </p:txBody>
      </p:sp>
      <p:sp>
        <p:nvSpPr>
          <p:cNvPr id="25"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s-ES" b="1" dirty="0">
                <a:latin typeface="Segoe UI" panose="020B0502040204020203" pitchFamily="34" charset="0"/>
                <a:cs typeface="Segoe UI" panose="020B0502040204020203" pitchFamily="34" charset="0"/>
              </a:rPr>
              <a:t>4 PUNTOS A TENER EN CUENTA:</a:t>
            </a:r>
          </a:p>
        </p:txBody>
      </p:sp>
      <p:grpSp>
        <p:nvGrpSpPr>
          <p:cNvPr id="18" name="Grupo 17" descr="Círculo pequeño con el número 1 en su interior para indicar que se encuentra en el paso 1"/>
          <p:cNvGrpSpPr/>
          <p:nvPr/>
        </p:nvGrpSpPr>
        <p:grpSpPr bwMode="blackWhite">
          <a:xfrm>
            <a:off x="531552" y="1917997"/>
            <a:ext cx="558179" cy="409838"/>
            <a:chOff x="6953426" y="711274"/>
            <a:chExt cx="558179" cy="409838"/>
          </a:xfrm>
        </p:grpSpPr>
        <p:sp>
          <p:nvSpPr>
            <p:cNvPr id="19" name="Elipse 18"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0" name="Cuadro de texto 19" descr="Número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1</a:t>
              </a:r>
            </a:p>
          </p:txBody>
        </p:sp>
      </p:grpSp>
      <p:sp>
        <p:nvSpPr>
          <p:cNvPr id="21" name="Marcador de contenido 17"/>
          <p:cNvSpPr txBox="1">
            <a:spLocks/>
          </p:cNvSpPr>
          <p:nvPr/>
        </p:nvSpPr>
        <p:spPr>
          <a:xfrm>
            <a:off x="1038332" y="1276596"/>
            <a:ext cx="5749016" cy="19063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s-ES" b="0" i="0" dirty="0">
              <a:solidFill>
                <a:srgbClr val="000000"/>
              </a:solidFill>
              <a:effectLst/>
              <a:latin typeface="Linux Libertine"/>
            </a:endParaRPr>
          </a:p>
          <a:p>
            <a:pPr marL="0" indent="0" algn="l">
              <a:buNone/>
            </a:pPr>
            <a:r>
              <a:rPr lang="es-ES" sz="1000" b="0" i="0" dirty="0">
                <a:solidFill>
                  <a:srgbClr val="202122"/>
                </a:solidFill>
                <a:effectLst/>
                <a:latin typeface="Arial" panose="020B0604020202020204" pitchFamily="34" charset="0"/>
              </a:rPr>
              <a:t>La orografía y la climatología existentes en los Picos de Europa han definido a lo largo del tiempo unos rasgos muy particulares de sus habitantes. La </a:t>
            </a:r>
            <a:r>
              <a:rPr lang="es-ES" sz="1000" b="0" i="0" u="none" strike="noStrike" dirty="0">
                <a:solidFill>
                  <a:srgbClr val="3366CC"/>
                </a:solidFill>
                <a:effectLst/>
                <a:latin typeface="Arial" panose="020B0604020202020204" pitchFamily="34" charset="0"/>
                <a:hlinkClick r:id="rId3" tooltip="Ganadería"/>
              </a:rPr>
              <a:t>ganadería</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4" tooltip="Pastor"/>
              </a:rPr>
              <a:t>pastoreo</a:t>
            </a:r>
            <a:r>
              <a:rPr lang="es-ES" sz="1000" b="0" i="0" dirty="0">
                <a:solidFill>
                  <a:srgbClr val="202122"/>
                </a:solidFill>
                <a:effectLst/>
                <a:latin typeface="Arial" panose="020B0604020202020204" pitchFamily="34" charset="0"/>
              </a:rPr>
              <a:t> de montaña, la producción de </a:t>
            </a:r>
            <a:r>
              <a:rPr lang="es-ES" sz="1000" b="0" i="0" u="none" strike="noStrike" dirty="0">
                <a:solidFill>
                  <a:srgbClr val="3366CC"/>
                </a:solidFill>
                <a:effectLst/>
                <a:latin typeface="Arial" panose="020B0604020202020204" pitchFamily="34" charset="0"/>
                <a:hlinkClick r:id="rId5" tooltip="Pasto (ganadería)"/>
              </a:rPr>
              <a:t>forraje</a:t>
            </a:r>
            <a:r>
              <a:rPr lang="es-ES" sz="1000" b="0" i="0" dirty="0">
                <a:solidFill>
                  <a:srgbClr val="202122"/>
                </a:solidFill>
                <a:effectLst/>
                <a:latin typeface="Arial" panose="020B0604020202020204" pitchFamily="34" charset="0"/>
              </a:rPr>
              <a:t> y el almacenamiento de </a:t>
            </a:r>
            <a:r>
              <a:rPr lang="es-ES" sz="1000" b="0" i="0" u="none" strike="noStrike" dirty="0">
                <a:solidFill>
                  <a:srgbClr val="3366CC"/>
                </a:solidFill>
                <a:effectLst/>
                <a:latin typeface="Arial" panose="020B0604020202020204" pitchFamily="34" charset="0"/>
                <a:hlinkClick r:id="rId6" tooltip="Heno"/>
              </a:rPr>
              <a:t>heno</a:t>
            </a:r>
            <a:r>
              <a:rPr lang="es-ES" sz="1000" b="0" i="0" dirty="0">
                <a:solidFill>
                  <a:srgbClr val="202122"/>
                </a:solidFill>
                <a:effectLst/>
                <a:latin typeface="Arial" panose="020B0604020202020204" pitchFamily="34" charset="0"/>
              </a:rPr>
              <a:t> para el invierno son actividades típicas de la zona. Así mismo la gran variedad de </a:t>
            </a:r>
            <a:r>
              <a:rPr lang="es-ES" sz="1000" b="0" i="0" u="none" strike="noStrike" dirty="0">
                <a:solidFill>
                  <a:srgbClr val="3366CC"/>
                </a:solidFill>
                <a:effectLst/>
                <a:latin typeface="Arial" panose="020B0604020202020204" pitchFamily="34" charset="0"/>
                <a:hlinkClick r:id="rId7" tooltip="Queso"/>
              </a:rPr>
              <a:t>quesos</a:t>
            </a:r>
            <a:r>
              <a:rPr lang="es-ES" sz="1000" b="0" i="0" dirty="0">
                <a:solidFill>
                  <a:srgbClr val="202122"/>
                </a:solidFill>
                <a:effectLst/>
                <a:latin typeface="Arial" panose="020B0604020202020204" pitchFamily="34" charset="0"/>
              </a:rPr>
              <a:t> elaborados en las diferentes comarcas, como </a:t>
            </a:r>
            <a:r>
              <a:rPr lang="es-ES" sz="1000" b="0" i="0" u="none" strike="noStrike" dirty="0">
                <a:solidFill>
                  <a:srgbClr val="3366CC"/>
                </a:solidFill>
                <a:effectLst/>
                <a:latin typeface="Arial" panose="020B0604020202020204" pitchFamily="34" charset="0"/>
                <a:hlinkClick r:id="rId8" tooltip="Picón Bejes-Tresviso"/>
              </a:rPr>
              <a:t>Picón</a:t>
            </a:r>
            <a:r>
              <a:rPr lang="es-ES" sz="1000" b="0" i="0" dirty="0">
                <a:solidFill>
                  <a:srgbClr val="202122"/>
                </a:solidFill>
                <a:effectLst/>
                <a:latin typeface="Arial" panose="020B0604020202020204" pitchFamily="34" charset="0"/>
              </a:rPr>
              <a:t>, </a:t>
            </a:r>
            <a:r>
              <a:rPr lang="es-ES" sz="1000" b="0" i="0" u="none" strike="noStrike" dirty="0">
                <a:solidFill>
                  <a:srgbClr val="3366CC"/>
                </a:solidFill>
                <a:effectLst/>
                <a:latin typeface="Arial" panose="020B0604020202020204" pitchFamily="34" charset="0"/>
                <a:hlinkClick r:id="rId9" tooltip="Queso de Cabrales"/>
              </a:rPr>
              <a:t>Cabrales</a:t>
            </a:r>
            <a:r>
              <a:rPr lang="es-ES" sz="1000" b="0" i="0" dirty="0">
                <a:solidFill>
                  <a:srgbClr val="202122"/>
                </a:solidFill>
                <a:effectLst/>
                <a:latin typeface="Arial" panose="020B0604020202020204" pitchFamily="34" charset="0"/>
              </a:rPr>
              <a:t>, </a:t>
            </a:r>
            <a:r>
              <a:rPr lang="es-ES" sz="1000" b="0" i="0" u="none" strike="noStrike" dirty="0">
                <a:solidFill>
                  <a:srgbClr val="3366CC"/>
                </a:solidFill>
                <a:effectLst/>
                <a:latin typeface="Arial" panose="020B0604020202020204" pitchFamily="34" charset="0"/>
                <a:hlinkClick r:id="rId10" tooltip="Queso de Gamonéu"/>
              </a:rPr>
              <a:t>Gamonéu</a:t>
            </a:r>
            <a:r>
              <a:rPr lang="es-ES" sz="1000" b="0" i="0" dirty="0">
                <a:solidFill>
                  <a:srgbClr val="202122"/>
                </a:solidFill>
                <a:effectLst/>
                <a:latin typeface="Arial" panose="020B0604020202020204" pitchFamily="34" charset="0"/>
              </a:rPr>
              <a:t>, </a:t>
            </a:r>
            <a:r>
              <a:rPr lang="es-ES" sz="1000" b="0" i="0" u="none" strike="noStrike" dirty="0">
                <a:solidFill>
                  <a:srgbClr val="3366CC"/>
                </a:solidFill>
                <a:effectLst/>
                <a:latin typeface="Arial" panose="020B0604020202020204" pitchFamily="34" charset="0"/>
                <a:hlinkClick r:id="rId11" tooltip="Quesucos de Liébana"/>
              </a:rPr>
              <a:t>Liébana</a:t>
            </a:r>
            <a:r>
              <a:rPr lang="es-ES" sz="1000" b="0" i="0" dirty="0">
                <a:solidFill>
                  <a:srgbClr val="202122"/>
                </a:solidFill>
                <a:effectLst/>
                <a:latin typeface="Arial" panose="020B0604020202020204" pitchFamily="34" charset="0"/>
              </a:rPr>
              <a:t> y </a:t>
            </a:r>
            <a:r>
              <a:rPr lang="es-ES" sz="1000" b="0" i="0" u="none" strike="noStrike" dirty="0">
                <a:solidFill>
                  <a:srgbClr val="3366CC"/>
                </a:solidFill>
                <a:effectLst/>
                <a:latin typeface="Arial" panose="020B0604020202020204" pitchFamily="34" charset="0"/>
                <a:hlinkClick r:id="rId12" tooltip="Queso de Valdeón"/>
              </a:rPr>
              <a:t>Valdeón</a:t>
            </a:r>
            <a:r>
              <a:rPr lang="es-ES" sz="1000" b="0" i="0" dirty="0">
                <a:solidFill>
                  <a:srgbClr val="202122"/>
                </a:solidFill>
                <a:effectLst/>
                <a:latin typeface="Arial" panose="020B0604020202020204" pitchFamily="34" charset="0"/>
              </a:rPr>
              <a:t>.</a:t>
            </a:r>
          </a:p>
        </p:txBody>
      </p:sp>
      <p:grpSp>
        <p:nvGrpSpPr>
          <p:cNvPr id="33" name="Grupo 32" descr="Círculo pequeño con el número 2 en su interior para indicar que se encuentra en el paso 2"/>
          <p:cNvGrpSpPr/>
          <p:nvPr/>
        </p:nvGrpSpPr>
        <p:grpSpPr bwMode="blackWhite">
          <a:xfrm>
            <a:off x="563139" y="3188571"/>
            <a:ext cx="558179" cy="409838"/>
            <a:chOff x="6948223" y="711274"/>
            <a:chExt cx="558179" cy="409838"/>
          </a:xfrm>
        </p:grpSpPr>
        <p:sp>
          <p:nvSpPr>
            <p:cNvPr id="34" name="Elipse 3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Cuadro de texto 34" descr="Número 2"/>
            <p:cNvSpPr txBox="1">
              <a:spLocks noChangeAspect="1"/>
            </p:cNvSpPr>
            <p:nvPr/>
          </p:nvSpPr>
          <p:spPr bwMode="blackWhite">
            <a:xfrm>
              <a:off x="6948223" y="729315"/>
              <a:ext cx="558179" cy="369332"/>
            </a:xfrm>
            <a:prstGeom prst="rect">
              <a:avLst/>
            </a:prstGeom>
            <a:noFill/>
          </p:spPr>
          <p:txBody>
            <a:bodyPr wrap="square" rtlCol="0">
              <a:spAutoFit/>
            </a:bodyPr>
            <a:lstStyle/>
            <a:p>
              <a:pPr algn="ctr" rtl="0"/>
              <a:r>
                <a:rPr lang="es-ES" dirty="0">
                  <a:solidFill>
                    <a:schemeClr val="bg1"/>
                  </a:solidFill>
                  <a:latin typeface="Segoe UI Semibold" panose="020B0702040204020203" pitchFamily="34" charset="0"/>
                  <a:cs typeface="Segoe UI Semibold" panose="020B0702040204020203" pitchFamily="34" charset="0"/>
                </a:rPr>
                <a:t>2</a:t>
              </a:r>
            </a:p>
          </p:txBody>
        </p:sp>
      </p:grpSp>
      <p:sp>
        <p:nvSpPr>
          <p:cNvPr id="36" name="Marcador de contenido 17"/>
          <p:cNvSpPr txBox="1">
            <a:spLocks/>
          </p:cNvSpPr>
          <p:nvPr/>
        </p:nvSpPr>
        <p:spPr>
          <a:xfrm>
            <a:off x="1128156" y="3097734"/>
            <a:ext cx="5569931" cy="116294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upo 21" descr="Círculo pequeño con el número 3 en su interior para indicar que se encuentra en el paso 3"/>
          <p:cNvGrpSpPr/>
          <p:nvPr/>
        </p:nvGrpSpPr>
        <p:grpSpPr bwMode="blackWhite">
          <a:xfrm>
            <a:off x="556851" y="4106159"/>
            <a:ext cx="558179" cy="409838"/>
            <a:chOff x="6953426" y="711274"/>
            <a:chExt cx="558179" cy="409838"/>
          </a:xfrm>
        </p:grpSpPr>
        <p:sp>
          <p:nvSpPr>
            <p:cNvPr id="24" name="Elipse 2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0" name="Cuadro de texto 29" descr="Número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3</a:t>
              </a:r>
            </a:p>
          </p:txBody>
        </p:sp>
      </p:grpSp>
      <p:sp>
        <p:nvSpPr>
          <p:cNvPr id="32" name="Marcador de contenido 17"/>
          <p:cNvSpPr txBox="1">
            <a:spLocks/>
          </p:cNvSpPr>
          <p:nvPr/>
        </p:nvSpPr>
        <p:spPr>
          <a:xfrm>
            <a:off x="1053242" y="4099085"/>
            <a:ext cx="5854284" cy="118499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endParaRPr lang="es-ES" dirty="0">
              <a:solidFill>
                <a:prstClr val="black">
                  <a:lumMod val="75000"/>
                  <a:lumOff val="25000"/>
                </a:prstClr>
              </a:solidFill>
              <a:cs typeface="Segoe UI"/>
            </a:endParaRPr>
          </a:p>
        </p:txBody>
      </p:sp>
      <p:grpSp>
        <p:nvGrpSpPr>
          <p:cNvPr id="37" name="Grupo 36" descr="Círculo pequeño con el número 4 en su interior para indicar que se encuentra en el paso 4"/>
          <p:cNvGrpSpPr/>
          <p:nvPr/>
        </p:nvGrpSpPr>
        <p:grpSpPr bwMode="blackWhite">
          <a:xfrm>
            <a:off x="587092" y="5281918"/>
            <a:ext cx="558179" cy="409838"/>
            <a:chOff x="6953426" y="711274"/>
            <a:chExt cx="558179" cy="409838"/>
          </a:xfrm>
        </p:grpSpPr>
        <p:sp>
          <p:nvSpPr>
            <p:cNvPr id="38" name="Elipse 37"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9" name="Cuadro de texto 38" descr="Número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4</a:t>
              </a:r>
            </a:p>
          </p:txBody>
        </p:sp>
      </p:grpSp>
      <p:sp>
        <p:nvSpPr>
          <p:cNvPr id="40" name="Marcador de contenido 17"/>
          <p:cNvSpPr txBox="1">
            <a:spLocks/>
          </p:cNvSpPr>
          <p:nvPr/>
        </p:nvSpPr>
        <p:spPr>
          <a:xfrm>
            <a:off x="1010217" y="5606367"/>
            <a:ext cx="6166959" cy="106202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es-ES" sz="1000" b="0" i="0" dirty="0">
                <a:solidFill>
                  <a:srgbClr val="202122"/>
                </a:solidFill>
                <a:effectLst/>
                <a:latin typeface="Arial" panose="020B0604020202020204" pitchFamily="34" charset="0"/>
              </a:rPr>
              <a:t>Destacan especies del género </a:t>
            </a:r>
            <a:r>
              <a:rPr lang="es-ES" sz="1000" b="0" i="0" u="none" strike="noStrike" dirty="0">
                <a:solidFill>
                  <a:srgbClr val="3366CC"/>
                </a:solidFill>
                <a:effectLst/>
                <a:latin typeface="Arial" panose="020B0604020202020204" pitchFamily="34" charset="0"/>
                <a:hlinkClick r:id="rId13" tooltip="Sedum"/>
              </a:rPr>
              <a:t>Sedum</a:t>
            </a:r>
            <a:r>
              <a:rPr lang="es-ES" sz="1000" b="0" i="0" dirty="0">
                <a:solidFill>
                  <a:srgbClr val="202122"/>
                </a:solidFill>
                <a:effectLst/>
                <a:latin typeface="Arial" panose="020B0604020202020204" pitchFamily="34" charset="0"/>
              </a:rPr>
              <a:t> y </a:t>
            </a:r>
            <a:r>
              <a:rPr lang="es-ES" sz="1000" b="0" i="0" u="none" strike="noStrike" dirty="0">
                <a:solidFill>
                  <a:srgbClr val="3366CC"/>
                </a:solidFill>
                <a:effectLst/>
                <a:latin typeface="Arial" panose="020B0604020202020204" pitchFamily="34" charset="0"/>
                <a:hlinkClick r:id="rId14" tooltip="Saxifraga"/>
              </a:rPr>
              <a:t>Saxífraga</a:t>
            </a:r>
            <a:r>
              <a:rPr lang="es-ES" sz="1000" b="0" i="0" dirty="0">
                <a:solidFill>
                  <a:srgbClr val="202122"/>
                </a:solidFill>
                <a:effectLst/>
                <a:latin typeface="Arial" panose="020B0604020202020204" pitchFamily="34" charset="0"/>
              </a:rPr>
              <a:t> entre las grietas de las rocas. A menor altura se puede apreciar la presencia de especies vegetales como el </a:t>
            </a:r>
            <a:r>
              <a:rPr lang="es-ES" sz="1000" b="0" i="0" u="none" strike="noStrike" dirty="0">
                <a:solidFill>
                  <a:srgbClr val="3366CC"/>
                </a:solidFill>
                <a:effectLst/>
                <a:latin typeface="Arial" panose="020B0604020202020204" pitchFamily="34" charset="0"/>
                <a:hlinkClick r:id="rId15" tooltip="Fresno (árbol)"/>
              </a:rPr>
              <a:t>fresno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16" tooltip="Juniperus communis"/>
              </a:rPr>
              <a:t>enebro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17" tooltip="Betula"/>
              </a:rPr>
              <a:t>abedul</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18" tooltip="Nogal"/>
              </a:rPr>
              <a:t>nogal</a:t>
            </a:r>
            <a:r>
              <a:rPr lang="es-ES" sz="1000" b="0" i="0" dirty="0">
                <a:solidFill>
                  <a:srgbClr val="202122"/>
                </a:solidFill>
                <a:effectLst/>
                <a:latin typeface="Arial" panose="020B0604020202020204" pitchFamily="34" charset="0"/>
              </a:rPr>
              <a:t> o el </a:t>
            </a:r>
            <a:r>
              <a:rPr lang="es-ES" sz="1000" b="0" i="0" u="none" strike="noStrike" dirty="0">
                <a:solidFill>
                  <a:srgbClr val="3366CC"/>
                </a:solidFill>
                <a:effectLst/>
                <a:latin typeface="Arial" panose="020B0604020202020204" pitchFamily="34" charset="0"/>
                <a:hlinkClick r:id="rId19" tooltip="Tilo"/>
              </a:rPr>
              <a:t>tilo</a:t>
            </a:r>
            <a:r>
              <a:rPr lang="es-ES" sz="1000" b="0" i="0" dirty="0">
                <a:solidFill>
                  <a:srgbClr val="202122"/>
                </a:solidFill>
                <a:effectLst/>
                <a:latin typeface="Arial" panose="020B0604020202020204" pitchFamily="34" charset="0"/>
              </a:rPr>
              <a:t>, así como algunas especies de flores, como la </a:t>
            </a:r>
            <a:r>
              <a:rPr lang="es-ES" sz="1000" b="0" i="0" u="none" strike="noStrike" dirty="0">
                <a:solidFill>
                  <a:srgbClr val="3366CC"/>
                </a:solidFill>
                <a:effectLst/>
                <a:latin typeface="Arial" panose="020B0604020202020204" pitchFamily="34" charset="0"/>
                <a:hlinkClick r:id="rId20" tooltip="Aquilegia vulgaris"/>
              </a:rPr>
              <a:t>aguileña</a:t>
            </a:r>
            <a:r>
              <a:rPr lang="es-ES" sz="1000" b="0" i="0" dirty="0">
                <a:solidFill>
                  <a:srgbClr val="202122"/>
                </a:solidFill>
                <a:effectLst/>
                <a:latin typeface="Arial" panose="020B0604020202020204" pitchFamily="34" charset="0"/>
              </a:rPr>
              <a:t> cantábrica, el </a:t>
            </a:r>
            <a:r>
              <a:rPr lang="es-ES" sz="1000" b="0" i="0" u="none" strike="noStrike" dirty="0">
                <a:solidFill>
                  <a:srgbClr val="3366CC"/>
                </a:solidFill>
                <a:effectLst/>
                <a:latin typeface="Arial" panose="020B0604020202020204" pitchFamily="34" charset="0"/>
                <a:hlinkClick r:id="rId21" tooltip="Matthiola fruticulosa"/>
              </a:rPr>
              <a:t>alhelí de campo</a:t>
            </a:r>
            <a:r>
              <a:rPr lang="es-ES" sz="1000" b="0" i="0" dirty="0">
                <a:solidFill>
                  <a:srgbClr val="202122"/>
                </a:solidFill>
                <a:effectLst/>
                <a:latin typeface="Arial" panose="020B0604020202020204" pitchFamily="34" charset="0"/>
              </a:rPr>
              <a:t> o la </a:t>
            </a:r>
            <a:r>
              <a:rPr lang="es-ES" sz="1000" b="0" i="0" u="none" strike="noStrike" dirty="0">
                <a:solidFill>
                  <a:srgbClr val="3366CC"/>
                </a:solidFill>
                <a:effectLst/>
                <a:latin typeface="Arial" panose="020B0604020202020204" pitchFamily="34" charset="0"/>
                <a:hlinkClick r:id="rId22" tooltip="Sempervivum"/>
              </a:rPr>
              <a:t>siempreviva</a:t>
            </a:r>
            <a:r>
              <a:rPr lang="es-ES" sz="1000" b="0" i="0" dirty="0">
                <a:solidFill>
                  <a:srgbClr val="202122"/>
                </a:solidFill>
                <a:effectLst/>
                <a:latin typeface="Arial" panose="020B0604020202020204" pitchFamily="34" charset="0"/>
              </a:rPr>
              <a:t>. También podemos encontrar plantas carnívoras, como la </a:t>
            </a:r>
            <a:r>
              <a:rPr lang="es-ES" sz="1000" b="0" i="0" u="none" strike="noStrike" dirty="0" err="1">
                <a:solidFill>
                  <a:srgbClr val="3366CC"/>
                </a:solidFill>
                <a:effectLst/>
                <a:latin typeface="Arial" panose="020B0604020202020204" pitchFamily="34" charset="0"/>
                <a:hlinkClick r:id="rId23" tooltip="Pinguicula vulgaris"/>
              </a:rPr>
              <a:t>Pinguicula</a:t>
            </a:r>
            <a:r>
              <a:rPr lang="es-ES" sz="1000" b="0" i="0" u="none" strike="noStrike" dirty="0">
                <a:solidFill>
                  <a:srgbClr val="3366CC"/>
                </a:solidFill>
                <a:effectLst/>
                <a:latin typeface="Arial" panose="020B0604020202020204" pitchFamily="34" charset="0"/>
                <a:hlinkClick r:id="rId23" tooltip="Pinguicula vulgaris"/>
              </a:rPr>
              <a:t> </a:t>
            </a:r>
            <a:r>
              <a:rPr lang="es-ES" sz="1000" b="0" i="0" u="none" strike="noStrike" dirty="0" err="1">
                <a:solidFill>
                  <a:srgbClr val="3366CC"/>
                </a:solidFill>
                <a:effectLst/>
                <a:latin typeface="Arial" panose="020B0604020202020204" pitchFamily="34" charset="0"/>
                <a:hlinkClick r:id="rId23" tooltip="Pinguicula vulgaris"/>
              </a:rPr>
              <a:t>vulgaris</a:t>
            </a:r>
            <a:r>
              <a:rPr lang="es-ES" sz="1000" b="0" i="0" dirty="0">
                <a:solidFill>
                  <a:srgbClr val="202122"/>
                </a:solidFill>
                <a:effectLst/>
                <a:latin typeface="Arial" panose="020B0604020202020204" pitchFamily="34" charset="0"/>
              </a:rPr>
              <a:t>.</a:t>
            </a:r>
            <a:endParaRPr lang="es-ES" sz="10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CuadroTexto 2">
            <a:extLst>
              <a:ext uri="{FF2B5EF4-FFF2-40B4-BE49-F238E27FC236}">
                <a16:creationId xmlns:a16="http://schemas.microsoft.com/office/drawing/2014/main" id="{C9ED8D3D-76EF-0D91-E808-0E2041957FAD}"/>
              </a:ext>
            </a:extLst>
          </p:cNvPr>
          <p:cNvSpPr txBox="1"/>
          <p:nvPr/>
        </p:nvSpPr>
        <p:spPr>
          <a:xfrm>
            <a:off x="1013033" y="3153677"/>
            <a:ext cx="6094562" cy="861774"/>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En lugares más accesibles hay una mayor variedad de especies, como el </a:t>
            </a:r>
            <a:r>
              <a:rPr lang="es-ES" sz="1000" b="0" i="0" u="none" strike="noStrike" dirty="0">
                <a:solidFill>
                  <a:srgbClr val="3366CC"/>
                </a:solidFill>
                <a:effectLst/>
                <a:latin typeface="Arial" panose="020B0604020202020204" pitchFamily="34" charset="0"/>
                <a:hlinkClick r:id="rId24" tooltip="Capreolus capreolus"/>
              </a:rPr>
              <a:t>corzo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5" tooltip="Cervidae"/>
              </a:rPr>
              <a:t>ciervo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6" tooltip="Jabalí"/>
              </a:rPr>
              <a:t>jabalí</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7" tooltip="Zorro"/>
              </a:rPr>
              <a:t>zorro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28" tooltip="Ursus arctos"/>
              </a:rPr>
              <a:t>oso</a:t>
            </a:r>
            <a:r>
              <a:rPr lang="es-ES" sz="1000" b="0" i="0" dirty="0">
                <a:solidFill>
                  <a:srgbClr val="202122"/>
                </a:solidFill>
                <a:effectLst/>
                <a:latin typeface="Arial" panose="020B0604020202020204" pitchFamily="34" charset="0"/>
              </a:rPr>
              <a:t> o el </a:t>
            </a:r>
            <a:r>
              <a:rPr lang="es-ES" sz="1000" b="0" i="0" u="none" strike="noStrike" dirty="0">
                <a:solidFill>
                  <a:srgbClr val="3366CC"/>
                </a:solidFill>
                <a:effectLst/>
                <a:latin typeface="Arial" panose="020B0604020202020204" pitchFamily="34" charset="0"/>
                <a:hlinkClick r:id="rId29" tooltip="Canis lupus"/>
              </a:rPr>
              <a:t>lobo</a:t>
            </a:r>
            <a:r>
              <a:rPr lang="es-ES" sz="1000" b="0" i="0" dirty="0">
                <a:solidFill>
                  <a:srgbClr val="202122"/>
                </a:solidFill>
                <a:effectLst/>
                <a:latin typeface="Arial" panose="020B0604020202020204" pitchFamily="34" charset="0"/>
              </a:rPr>
              <a:t>. En los ríos, la </a:t>
            </a:r>
            <a:r>
              <a:rPr lang="es-ES" sz="1000" b="0" i="0" u="none" strike="noStrike" dirty="0">
                <a:solidFill>
                  <a:srgbClr val="3366CC"/>
                </a:solidFill>
                <a:effectLst/>
                <a:latin typeface="Arial" panose="020B0604020202020204" pitchFamily="34" charset="0"/>
                <a:hlinkClick r:id="rId30" tooltip="Nutria"/>
              </a:rPr>
              <a:t>nutria</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1" tooltip="Cinclus cinclus"/>
              </a:rPr>
              <a:t>mirlo acuático</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2" tooltip="Alcedo atthis"/>
              </a:rPr>
              <a:t>Martín pescador</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3" tooltip="Salmo salar"/>
              </a:rPr>
              <a:t>salmón atlántico</a:t>
            </a:r>
            <a:r>
              <a:rPr lang="es-ES" sz="1000" b="0" i="0" dirty="0">
                <a:solidFill>
                  <a:srgbClr val="202122"/>
                </a:solidFill>
                <a:effectLst/>
                <a:latin typeface="Arial" panose="020B0604020202020204" pitchFamily="34" charset="0"/>
              </a:rPr>
              <a:t> y la </a:t>
            </a:r>
            <a:r>
              <a:rPr lang="es-ES" sz="1000" b="0" i="0" u="none" strike="noStrike" dirty="0">
                <a:solidFill>
                  <a:srgbClr val="3366CC"/>
                </a:solidFill>
                <a:effectLst/>
                <a:latin typeface="Arial" panose="020B0604020202020204" pitchFamily="34" charset="0"/>
                <a:hlinkClick r:id="rId34" tooltip="Trucha"/>
              </a:rPr>
              <a:t>trucha</a:t>
            </a:r>
            <a:r>
              <a:rPr lang="es-ES" sz="1000" b="0" i="0" dirty="0">
                <a:solidFill>
                  <a:srgbClr val="202122"/>
                </a:solidFill>
                <a:effectLst/>
                <a:latin typeface="Arial" panose="020B0604020202020204" pitchFamily="34" charset="0"/>
              </a:rPr>
              <a:t>. Y sobre todo al peculiar </a:t>
            </a:r>
            <a:r>
              <a:rPr lang="es-ES" sz="1000" b="0" i="0" u="none" strike="noStrike" dirty="0">
                <a:solidFill>
                  <a:srgbClr val="3366CC"/>
                </a:solidFill>
                <a:effectLst/>
                <a:latin typeface="Arial" panose="020B0604020202020204" pitchFamily="34" charset="0"/>
                <a:hlinkClick r:id="rId35" tooltip="Urogallo"/>
              </a:rPr>
              <a:t>urogallo</a:t>
            </a:r>
            <a:r>
              <a:rPr lang="es-ES" sz="1000" b="0" i="0" dirty="0">
                <a:solidFill>
                  <a:srgbClr val="202122"/>
                </a:solidFill>
                <a:effectLst/>
                <a:latin typeface="Arial" panose="020B0604020202020204" pitchFamily="34" charset="0"/>
              </a:rPr>
              <a:t>, que aunque su presencia es mayor en la </a:t>
            </a:r>
            <a:r>
              <a:rPr lang="es-ES" sz="1000" b="0" i="0" u="none" strike="noStrike" dirty="0">
                <a:solidFill>
                  <a:srgbClr val="3366CC"/>
                </a:solidFill>
                <a:effectLst/>
                <a:latin typeface="Arial" panose="020B0604020202020204" pitchFamily="34" charset="0"/>
                <a:hlinkClick r:id="rId36" tooltip="Cordillera Cantábrica"/>
              </a:rPr>
              <a:t>Cordillera Cantábrica</a:t>
            </a:r>
            <a:r>
              <a:rPr lang="es-ES" sz="1000" b="0" i="0" dirty="0">
                <a:solidFill>
                  <a:srgbClr val="202122"/>
                </a:solidFill>
                <a:effectLst/>
                <a:latin typeface="Arial" panose="020B0604020202020204" pitchFamily="34" charset="0"/>
              </a:rPr>
              <a:t>, aquí también se puede ver y escuchar su canto. El urogallo habita en los bosques, donde convive con el pito negro (</a:t>
            </a:r>
            <a:r>
              <a:rPr lang="es-ES" sz="1000" b="0" i="1" u="none" strike="noStrike" dirty="0">
                <a:solidFill>
                  <a:srgbClr val="3366CC"/>
                </a:solidFill>
                <a:effectLst/>
                <a:latin typeface="Arial" panose="020B0604020202020204" pitchFamily="34" charset="0"/>
                <a:hlinkClick r:id="rId37" tooltip="Dryocopus martius"/>
              </a:rPr>
              <a:t>Dryocopus martius</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38" tooltip="Perdix perdix"/>
              </a:rPr>
              <a:t>perdiz</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39" tooltip="Felis silvestris"/>
              </a:rPr>
              <a:t>gato montés</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0" tooltip="Lirón"/>
              </a:rPr>
              <a:t>lirón</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41" tooltip="Ardilla"/>
              </a:rPr>
              <a:t>ardilla</a:t>
            </a:r>
            <a:r>
              <a:rPr lang="es-ES" sz="1000" b="0" i="0" dirty="0">
                <a:solidFill>
                  <a:srgbClr val="202122"/>
                </a:solidFill>
                <a:effectLst/>
                <a:latin typeface="Arial" panose="020B0604020202020204" pitchFamily="34" charset="0"/>
              </a:rPr>
              <a:t> y la </a:t>
            </a:r>
            <a:r>
              <a:rPr lang="es-ES" sz="1000" b="0" i="0" u="none" strike="noStrike" dirty="0">
                <a:solidFill>
                  <a:srgbClr val="3366CC"/>
                </a:solidFill>
                <a:effectLst/>
                <a:latin typeface="Arial" panose="020B0604020202020204" pitchFamily="34" charset="0"/>
                <a:hlinkClick r:id="rId42" tooltip="Genetta genetta"/>
              </a:rPr>
              <a:t>gineta</a:t>
            </a:r>
            <a:r>
              <a:rPr lang="es-ES" sz="1000" b="0" i="0" dirty="0">
                <a:solidFill>
                  <a:srgbClr val="202122"/>
                </a:solidFill>
                <a:effectLst/>
                <a:latin typeface="Arial" panose="020B0604020202020204" pitchFamily="34" charset="0"/>
              </a:rPr>
              <a:t>.</a:t>
            </a:r>
            <a:endParaRPr lang="es-ES" sz="1000" dirty="0"/>
          </a:p>
        </p:txBody>
      </p:sp>
      <p:sp>
        <p:nvSpPr>
          <p:cNvPr id="5" name="CuadroTexto 4">
            <a:extLst>
              <a:ext uri="{FF2B5EF4-FFF2-40B4-BE49-F238E27FC236}">
                <a16:creationId xmlns:a16="http://schemas.microsoft.com/office/drawing/2014/main" id="{DCC7A8DA-E10E-52CC-12D0-7F7A56F4F943}"/>
              </a:ext>
            </a:extLst>
          </p:cNvPr>
          <p:cNvSpPr txBox="1"/>
          <p:nvPr/>
        </p:nvSpPr>
        <p:spPr>
          <a:xfrm>
            <a:off x="1010218" y="4089776"/>
            <a:ext cx="6094562" cy="553998"/>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De la </a:t>
            </a:r>
            <a:r>
              <a:rPr lang="es-ES" sz="1000" b="0" i="0" u="none" strike="noStrike" dirty="0">
                <a:solidFill>
                  <a:srgbClr val="3366CC"/>
                </a:solidFill>
                <a:effectLst/>
                <a:latin typeface="Arial" panose="020B0604020202020204" pitchFamily="34" charset="0"/>
                <a:hlinkClick r:id="rId43" tooltip="Fauna"/>
              </a:rPr>
              <a:t>fauna</a:t>
            </a:r>
            <a:r>
              <a:rPr lang="es-ES" sz="1000" b="0" i="0" dirty="0">
                <a:solidFill>
                  <a:srgbClr val="202122"/>
                </a:solidFill>
                <a:effectLst/>
                <a:latin typeface="Arial" panose="020B0604020202020204" pitchFamily="34" charset="0"/>
              </a:rPr>
              <a:t> presente en los Picos de Europa destaca el </a:t>
            </a:r>
            <a:r>
              <a:rPr lang="es-ES" sz="1000" b="0" i="0" u="none" strike="noStrike" dirty="0">
                <a:solidFill>
                  <a:srgbClr val="3366CC"/>
                </a:solidFill>
                <a:effectLst/>
                <a:latin typeface="Arial" panose="020B0604020202020204" pitchFamily="34" charset="0"/>
                <a:hlinkClick r:id="rId44" tooltip="Rupicapra pyrenaica"/>
              </a:rPr>
              <a:t>rebeco cantábrico</a:t>
            </a:r>
            <a:r>
              <a:rPr lang="es-ES" sz="1000" b="0" i="0" dirty="0">
                <a:solidFill>
                  <a:srgbClr val="202122"/>
                </a:solidFill>
                <a:effectLst/>
                <a:latin typeface="Arial" panose="020B0604020202020204" pitchFamily="34" charset="0"/>
              </a:rPr>
              <a:t> Su presencia en las zonas más elevadas de los macizos resulta tan espectacular como sorprendente es su agilidad en un terreno tan difícil, pues es el único que osa aventurarse en los Picos hasta sus zonas más altas.</a:t>
            </a:r>
            <a:endParaRPr lang="es-ES" sz="1000" dirty="0"/>
          </a:p>
        </p:txBody>
      </p:sp>
      <p:sp>
        <p:nvSpPr>
          <p:cNvPr id="9" name="CuadroTexto 8">
            <a:extLst>
              <a:ext uri="{FF2B5EF4-FFF2-40B4-BE49-F238E27FC236}">
                <a16:creationId xmlns:a16="http://schemas.microsoft.com/office/drawing/2014/main" id="{A5A649F4-46C2-4780-6519-34A40AC310CD}"/>
              </a:ext>
            </a:extLst>
          </p:cNvPr>
          <p:cNvSpPr txBox="1"/>
          <p:nvPr/>
        </p:nvSpPr>
        <p:spPr>
          <a:xfrm>
            <a:off x="1010218" y="4623068"/>
            <a:ext cx="6094562" cy="707886"/>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Entre las más de 100 variedades de </a:t>
            </a:r>
            <a:r>
              <a:rPr lang="es-ES" sz="1000" b="0" i="0" u="none" strike="noStrike" dirty="0">
                <a:solidFill>
                  <a:srgbClr val="3366CC"/>
                </a:solidFill>
                <a:effectLst/>
                <a:latin typeface="Arial" panose="020B0604020202020204" pitchFamily="34" charset="0"/>
                <a:hlinkClick r:id="rId45" tooltip="Aves"/>
              </a:rPr>
              <a:t>aves</a:t>
            </a:r>
            <a:r>
              <a:rPr lang="es-ES" sz="1000" b="0" i="0" dirty="0">
                <a:solidFill>
                  <a:srgbClr val="202122"/>
                </a:solidFill>
                <a:effectLst/>
                <a:latin typeface="Arial" panose="020B0604020202020204" pitchFamily="34" charset="0"/>
              </a:rPr>
              <a:t> que se pueden encontrar en el parque natural, destacan las grandes rapaces, como el </a:t>
            </a:r>
            <a:r>
              <a:rPr lang="es-ES" sz="1000" b="0" i="0" u="none" strike="noStrike" dirty="0">
                <a:solidFill>
                  <a:srgbClr val="3366CC"/>
                </a:solidFill>
                <a:effectLst/>
                <a:latin typeface="Arial" panose="020B0604020202020204" pitchFamily="34" charset="0"/>
                <a:hlinkClick r:id="rId46" tooltip="Aquila chrysaetos"/>
              </a:rPr>
              <a:t>águila real</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7" tooltip="Circaetus gallicus"/>
              </a:rPr>
              <a:t>águila culebrera</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8" tooltip="Neophron percnopterus"/>
              </a:rPr>
              <a:t>alimoche</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49" tooltip="Gyps fulvus"/>
              </a:rPr>
              <a:t>buitre leonado</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50" tooltip="Gypaetus barbatus"/>
              </a:rPr>
              <a:t>quebrantahuesos</a:t>
            </a:r>
            <a:r>
              <a:rPr lang="es-ES" sz="1000" b="0" i="0" dirty="0">
                <a:solidFill>
                  <a:srgbClr val="202122"/>
                </a:solidFill>
                <a:effectLst/>
                <a:latin typeface="Arial" panose="020B0604020202020204" pitchFamily="34" charset="0"/>
              </a:rPr>
              <a:t>. También habitan la </a:t>
            </a:r>
            <a:r>
              <a:rPr lang="es-ES" sz="1000" b="0" i="0" u="none" strike="noStrike" dirty="0">
                <a:solidFill>
                  <a:srgbClr val="3366CC"/>
                </a:solidFill>
                <a:effectLst/>
                <a:latin typeface="Arial" panose="020B0604020202020204" pitchFamily="34" charset="0"/>
                <a:hlinkClick r:id="rId51" tooltip="Pyrrhocorax pyrrhocorax"/>
              </a:rPr>
              <a:t>chova piquirroja</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52" tooltip="Pyrrhocorax graculus"/>
              </a:rPr>
              <a:t>chova piquigualda</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53" tooltip="Corvus corax"/>
              </a:rPr>
              <a:t>cuervo</a:t>
            </a:r>
            <a:r>
              <a:rPr lang="es-ES" sz="1000" b="0" i="0" dirty="0">
                <a:solidFill>
                  <a:srgbClr val="202122"/>
                </a:solidFill>
                <a:effectLst/>
                <a:latin typeface="Arial" panose="020B0604020202020204" pitchFamily="34" charset="0"/>
              </a:rPr>
              <a:t>. Y se puede observar el vuelo del </a:t>
            </a:r>
            <a:r>
              <a:rPr lang="es-ES" sz="1000" b="0" i="0" u="none" strike="noStrike" dirty="0">
                <a:solidFill>
                  <a:srgbClr val="3366CC"/>
                </a:solidFill>
                <a:effectLst/>
                <a:latin typeface="Arial" panose="020B0604020202020204" pitchFamily="34" charset="0"/>
                <a:hlinkClick r:id="rId54" tooltip="Prunella modularis"/>
              </a:rPr>
              <a:t>acentor</a:t>
            </a:r>
            <a:r>
              <a:rPr lang="es-ES" sz="1000" b="0" i="0" dirty="0">
                <a:solidFill>
                  <a:srgbClr val="202122"/>
                </a:solidFill>
                <a:effectLst/>
                <a:latin typeface="Arial" panose="020B0604020202020204" pitchFamily="34" charset="0"/>
              </a:rPr>
              <a:t>, la </a:t>
            </a:r>
            <a:r>
              <a:rPr lang="es-ES" sz="1000" b="0" i="0" u="none" strike="noStrike" dirty="0">
                <a:solidFill>
                  <a:srgbClr val="3366CC"/>
                </a:solidFill>
                <a:effectLst/>
                <a:latin typeface="Arial" panose="020B0604020202020204" pitchFamily="34" charset="0"/>
                <a:hlinkClick r:id="rId55" tooltip="Bisbita"/>
              </a:rPr>
              <a:t>bisbita</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56" tooltip="Gorrión"/>
              </a:rPr>
              <a:t>gorrión alpino</a:t>
            </a:r>
            <a:r>
              <a:rPr lang="es-ES" sz="1000" b="0" i="0" dirty="0">
                <a:solidFill>
                  <a:srgbClr val="202122"/>
                </a:solidFill>
                <a:effectLst/>
                <a:latin typeface="Arial" panose="020B0604020202020204" pitchFamily="34" charset="0"/>
              </a:rPr>
              <a:t>.</a:t>
            </a:r>
            <a:endParaRPr lang="es-ES" sz="1000" dirty="0"/>
          </a:p>
        </p:txBody>
      </p:sp>
      <p:sp>
        <p:nvSpPr>
          <p:cNvPr id="11" name="CuadroTexto 10">
            <a:extLst>
              <a:ext uri="{FF2B5EF4-FFF2-40B4-BE49-F238E27FC236}">
                <a16:creationId xmlns:a16="http://schemas.microsoft.com/office/drawing/2014/main" id="{31E3833A-4084-E4E7-1E56-E7C1B6E56BC2}"/>
              </a:ext>
            </a:extLst>
          </p:cNvPr>
          <p:cNvSpPr txBox="1"/>
          <p:nvPr/>
        </p:nvSpPr>
        <p:spPr>
          <a:xfrm>
            <a:off x="1010218" y="5295637"/>
            <a:ext cx="6094562" cy="400110"/>
          </a:xfrm>
          <a:prstGeom prst="rect">
            <a:avLst/>
          </a:prstGeom>
          <a:noFill/>
        </p:spPr>
        <p:txBody>
          <a:bodyPr wrap="square">
            <a:spAutoFit/>
          </a:bodyPr>
          <a:lstStyle/>
          <a:p>
            <a:r>
              <a:rPr lang="es-ES" sz="1000" b="0" i="0" dirty="0">
                <a:solidFill>
                  <a:srgbClr val="202122"/>
                </a:solidFill>
                <a:effectLst/>
                <a:latin typeface="Arial" panose="020B0604020202020204" pitchFamily="34" charset="0"/>
              </a:rPr>
              <a:t>La </a:t>
            </a:r>
            <a:r>
              <a:rPr lang="es-ES" sz="1000" b="0" i="0" u="none" strike="noStrike" dirty="0">
                <a:solidFill>
                  <a:srgbClr val="3366CC"/>
                </a:solidFill>
                <a:effectLst/>
                <a:latin typeface="Arial" panose="020B0604020202020204" pitchFamily="34" charset="0"/>
                <a:hlinkClick r:id="rId57" tooltip="Vegetación"/>
              </a:rPr>
              <a:t>vegetación</a:t>
            </a:r>
            <a:r>
              <a:rPr lang="es-ES" sz="1000" b="0" i="0" dirty="0">
                <a:solidFill>
                  <a:srgbClr val="202122"/>
                </a:solidFill>
                <a:effectLst/>
                <a:latin typeface="Arial" panose="020B0604020202020204" pitchFamily="34" charset="0"/>
              </a:rPr>
              <a:t> presente en los Picos se puede diferenciar según la altura a la que se encuentra. Así se pueden señalar las áreas dominadas por la </a:t>
            </a:r>
            <a:r>
              <a:rPr lang="es-ES" sz="1000" b="0" i="0" u="none" strike="noStrike" dirty="0">
                <a:solidFill>
                  <a:srgbClr val="3366CC"/>
                </a:solidFill>
                <a:effectLst/>
                <a:latin typeface="Arial" panose="020B0604020202020204" pitchFamily="34" charset="0"/>
                <a:hlinkClick r:id="rId58" tooltip="Encina"/>
              </a:rPr>
              <a:t>encina</a:t>
            </a:r>
            <a:r>
              <a:rPr lang="es-ES" sz="1000" b="0" i="0" dirty="0">
                <a:solidFill>
                  <a:srgbClr val="202122"/>
                </a:solidFill>
                <a:effectLst/>
                <a:latin typeface="Arial" panose="020B0604020202020204" pitchFamily="34" charset="0"/>
              </a:rPr>
              <a:t>, el </a:t>
            </a:r>
            <a:r>
              <a:rPr lang="es-ES" sz="1000" b="0" i="0" u="none" strike="noStrike" dirty="0">
                <a:solidFill>
                  <a:srgbClr val="3366CC"/>
                </a:solidFill>
                <a:effectLst/>
                <a:latin typeface="Arial" panose="020B0604020202020204" pitchFamily="34" charset="0"/>
                <a:hlinkClick r:id="rId59" tooltip="Roble"/>
              </a:rPr>
              <a:t>roble</a:t>
            </a:r>
            <a:r>
              <a:rPr lang="es-ES" sz="1000" b="0" i="0" dirty="0">
                <a:solidFill>
                  <a:srgbClr val="202122"/>
                </a:solidFill>
                <a:effectLst/>
                <a:latin typeface="Arial" panose="020B0604020202020204" pitchFamily="34" charset="0"/>
              </a:rPr>
              <a:t> y el </a:t>
            </a:r>
            <a:r>
              <a:rPr lang="es-ES" sz="1000" b="0" i="0" u="none" strike="noStrike" dirty="0">
                <a:solidFill>
                  <a:srgbClr val="3366CC"/>
                </a:solidFill>
                <a:effectLst/>
                <a:latin typeface="Arial" panose="020B0604020202020204" pitchFamily="34" charset="0"/>
                <a:hlinkClick r:id="rId60" tooltip="Fagus"/>
              </a:rPr>
              <a:t>haya</a:t>
            </a:r>
            <a:r>
              <a:rPr lang="es-ES" sz="1000" b="0" i="0" dirty="0">
                <a:solidFill>
                  <a:srgbClr val="202122"/>
                </a:solidFill>
                <a:effectLst/>
                <a:latin typeface="Arial" panose="020B0604020202020204" pitchFamily="34" charset="0"/>
              </a:rPr>
              <a:t>.</a:t>
            </a:r>
            <a:endParaRPr lang="es-ES" sz="1000" dirty="0"/>
          </a:p>
        </p:txBody>
      </p:sp>
      <p:pic>
        <p:nvPicPr>
          <p:cNvPr id="13" name="Imagen 12" descr="Grupo de personas en una montaña&#10;&#10;Descripción generada automáticamente">
            <a:extLst>
              <a:ext uri="{FF2B5EF4-FFF2-40B4-BE49-F238E27FC236}">
                <a16:creationId xmlns:a16="http://schemas.microsoft.com/office/drawing/2014/main" id="{AC7DA7DB-8E08-12A4-C293-E90C76FFABA7}"/>
              </a:ext>
            </a:extLst>
          </p:cNvPr>
          <p:cNvPicPr>
            <a:picLocks noChangeAspect="1"/>
          </p:cNvPicPr>
          <p:nvPr/>
        </p:nvPicPr>
        <p:blipFill>
          <a:blip r:embed="rId61"/>
          <a:stretch>
            <a:fillRect/>
          </a:stretch>
        </p:blipFill>
        <p:spPr>
          <a:xfrm>
            <a:off x="7144989" y="1181819"/>
            <a:ext cx="4762742" cy="2940631"/>
          </a:xfrm>
          <a:prstGeom prst="rect">
            <a:avLst/>
          </a:prstGeom>
        </p:spPr>
      </p:pic>
      <p:pic>
        <p:nvPicPr>
          <p:cNvPr id="17" name="Imagen 16" descr="Un grupo de personas en una montaña de nieve&#10;&#10;Descripción generada automáticamente">
            <a:extLst>
              <a:ext uri="{FF2B5EF4-FFF2-40B4-BE49-F238E27FC236}">
                <a16:creationId xmlns:a16="http://schemas.microsoft.com/office/drawing/2014/main" id="{1E42F55E-1337-15B0-8607-11361D20A0DA}"/>
              </a:ext>
            </a:extLst>
          </p:cNvPr>
          <p:cNvPicPr>
            <a:picLocks noChangeAspect="1"/>
          </p:cNvPicPr>
          <p:nvPr/>
        </p:nvPicPr>
        <p:blipFill>
          <a:blip r:embed="rId62"/>
          <a:stretch>
            <a:fillRect/>
          </a:stretch>
        </p:blipFill>
        <p:spPr>
          <a:xfrm>
            <a:off x="7147804" y="3834592"/>
            <a:ext cx="4759927" cy="2747364"/>
          </a:xfrm>
          <a:prstGeom prst="rect">
            <a:avLst/>
          </a:prstGeom>
        </p:spPr>
      </p:pic>
      <p:pic>
        <p:nvPicPr>
          <p:cNvPr id="2" name="Imagen 3">
            <a:extLst>
              <a:ext uri="{FF2B5EF4-FFF2-40B4-BE49-F238E27FC236}">
                <a16:creationId xmlns:a16="http://schemas.microsoft.com/office/drawing/2014/main" id="{53909416-09FC-25D5-F0D3-38681D90D5E0}"/>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0390690" y="122076"/>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1207" y="448056"/>
            <a:ext cx="11064068" cy="640080"/>
          </a:xfrm>
        </p:spPr>
        <p:txBody>
          <a:bodyPr rtlCol="0">
            <a:normAutofit fontScale="90000"/>
          </a:bodyPr>
          <a:lstStyle/>
          <a:p>
            <a:pPr algn="just">
              <a:lnSpc>
                <a:spcPct val="107000"/>
              </a:lnSpc>
              <a:spcAft>
                <a:spcPts val="800"/>
              </a:spcAft>
            </a:pPr>
            <a:br>
              <a:rPr lang="es-ES" dirty="0">
                <a:effectLs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-4 días y 3 noches- Precio: 370 euros –50 participantes- “ALBERGUE LA CABAÑA”</a:t>
            </a:r>
            <a:b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POTES. LIÉBANA. CANTABRIA.</a:t>
            </a:r>
            <a:endParaRPr lang="es-E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Marcador de contenido 17"/>
          <p:cNvSpPr txBox="1">
            <a:spLocks/>
          </p:cNvSpPr>
          <p:nvPr/>
        </p:nvSpPr>
        <p:spPr>
          <a:xfrm>
            <a:off x="236967" y="1225303"/>
            <a:ext cx="5918320" cy="338983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ACTIVIDADES: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Dia 1- Opción A: Espeleología Cuevas de Fuente Molinos./ Opción B: Cueva El Soplao</a:t>
            </a:r>
            <a:endPar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2-Kayaks. </a:t>
            </a:r>
            <a:r>
              <a:rPr lang="es-ES" b="1" i="0" dirty="0">
                <a:solidFill>
                  <a:srgbClr val="0070C0"/>
                </a:solidFill>
                <a:effectLst/>
                <a:highlight>
                  <a:srgbClr val="FFFF00"/>
                </a:highlight>
                <a:latin typeface="Segoe UI" panose="020B0502040204020203" pitchFamily="34" charset="0"/>
              </a:rPr>
              <a:t>Descenso en canoa Río </a:t>
            </a:r>
            <a:r>
              <a:rPr lang="es-ES" b="1" dirty="0">
                <a:solidFill>
                  <a:srgbClr val="0070C0"/>
                </a:solidFill>
                <a:highlight>
                  <a:srgbClr val="FFFF00"/>
                </a:highlight>
                <a:latin typeface="Segoe UI" panose="020B0502040204020203" pitchFamily="34" charset="0"/>
              </a:rPr>
              <a:t>Deva</a:t>
            </a:r>
            <a:r>
              <a:rPr lang="es-ES" b="1" i="0" dirty="0">
                <a:solidFill>
                  <a:srgbClr val="0070C0"/>
                </a:solidFill>
                <a:effectLst/>
                <a:highlight>
                  <a:srgbClr val="FFFF00"/>
                </a:highlight>
                <a:latin typeface="Segoe UI" panose="020B0502040204020203" pitchFamily="34" charset="0"/>
              </a:rPr>
              <a:t>. TARDE: Macizo oriental Picos de Europa. Degustación de queso. Santo Toribio de Liébana.</a:t>
            </a:r>
            <a:r>
              <a:rPr lang="es-ES" b="1" dirty="0">
                <a:solidFill>
                  <a:srgbClr val="0070C0"/>
                </a:solidFill>
                <a:highlight>
                  <a:srgbClr val="FFFF00"/>
                </a:highlight>
                <a:latin typeface="Segoe UI" panose="020B0502040204020203" pitchFamily="34" charset="0"/>
              </a:rPr>
              <a:t>.</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3- </a:t>
            </a:r>
            <a:r>
              <a:rPr lang="es-ES" b="1" i="0" u="none" strike="noStrike" dirty="0">
                <a:solidFill>
                  <a:srgbClr val="0070C0"/>
                </a:solidFill>
                <a:effectLst/>
                <a:highlight>
                  <a:srgbClr val="FFFF00"/>
                </a:highlight>
                <a:latin typeface="Roboto" panose="02000000000000000000" pitchFamily="2" charset="0"/>
              </a:rPr>
              <a:t>Teleférico de Fuente Dé</a:t>
            </a:r>
            <a:r>
              <a:rPr lang="es-ES" b="1" i="0" u="none" strike="noStrike" dirty="0">
                <a:solidFill>
                  <a:srgbClr val="0070C0"/>
                </a:solidFill>
                <a:highlight>
                  <a:srgbClr val="FFFF00"/>
                </a:highlight>
                <a:latin typeface="Calibri" panose="020F0502020204030204" pitchFamily="34" charset="0"/>
                <a:cs typeface="Calibri" panose="020F0502020204030204" pitchFamily="34" charset="0"/>
              </a:rPr>
              <a:t>. Macizo central Picos de Europa.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Centro de interpretación Picos de Europa. </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4</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OPCIÓN A. Yacimientos de Atapuerca. Museo de la evolución humana. Burgos/ OPCIÓN B: Parque Warner</a:t>
            </a:r>
          </a:p>
          <a:p>
            <a:pPr fontAlgn="base">
              <a:lnSpc>
                <a:spcPct val="107000"/>
              </a:lnSpc>
              <a:spcAft>
                <a:spcPts val="800"/>
              </a:spcAft>
            </a:pPr>
            <a:endParaRPr lang="es-ES" dirty="0"/>
          </a:p>
        </p:txBody>
      </p:sp>
      <p:sp>
        <p:nvSpPr>
          <p:cNvPr id="16" name="Marcador de contenido 17"/>
          <p:cNvSpPr txBox="1">
            <a:spLocks/>
          </p:cNvSpPr>
          <p:nvPr/>
        </p:nvSpPr>
        <p:spPr>
          <a:xfrm>
            <a:off x="1066040" y="1958188"/>
            <a:ext cx="2486328" cy="9787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Marcador de contenido 17"/>
          <p:cNvSpPr txBox="1">
            <a:spLocks/>
          </p:cNvSpPr>
          <p:nvPr/>
        </p:nvSpPr>
        <p:spPr>
          <a:xfrm>
            <a:off x="1066038" y="298310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76799" y="4480589"/>
            <a:ext cx="2784602"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Marcador de contenido 17"/>
          <p:cNvSpPr txBox="1">
            <a:spLocks/>
          </p:cNvSpPr>
          <p:nvPr/>
        </p:nvSpPr>
        <p:spPr>
          <a:xfrm>
            <a:off x="628962" y="5832234"/>
            <a:ext cx="3449878" cy="7470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endParaRPr>
          </a:p>
        </p:txBody>
      </p:sp>
      <p:cxnSp>
        <p:nvCxnSpPr>
          <p:cNvPr id="20" name="Conector recto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Imagen 1" descr="Una cascada de agua&#10;&#10;Descripción generada automáticamente">
            <a:extLst>
              <a:ext uri="{FF2B5EF4-FFF2-40B4-BE49-F238E27FC236}">
                <a16:creationId xmlns:a16="http://schemas.microsoft.com/office/drawing/2014/main" id="{AA4009FB-7C6C-01C8-EACF-443C882D9A28}"/>
              </a:ext>
            </a:extLst>
          </p:cNvPr>
          <p:cNvPicPr>
            <a:picLocks noChangeAspect="1"/>
          </p:cNvPicPr>
          <p:nvPr/>
        </p:nvPicPr>
        <p:blipFill>
          <a:blip r:embed="rId3"/>
          <a:stretch>
            <a:fillRect/>
          </a:stretch>
        </p:blipFill>
        <p:spPr>
          <a:xfrm>
            <a:off x="4282279" y="4615134"/>
            <a:ext cx="1871750" cy="1976117"/>
          </a:xfrm>
          <a:prstGeom prst="rect">
            <a:avLst/>
          </a:prstGeom>
        </p:spPr>
      </p:pic>
      <p:pic>
        <p:nvPicPr>
          <p:cNvPr id="9" name="Imagen 8" descr="Un hombre con chamarra naranja en el agua&#10;&#10;Descripción generada automáticamente con confianza media">
            <a:extLst>
              <a:ext uri="{FF2B5EF4-FFF2-40B4-BE49-F238E27FC236}">
                <a16:creationId xmlns:a16="http://schemas.microsoft.com/office/drawing/2014/main" id="{5B7D6E9D-213E-CD70-B15B-E0FD30812267}"/>
              </a:ext>
            </a:extLst>
          </p:cNvPr>
          <p:cNvPicPr>
            <a:picLocks noChangeAspect="1"/>
          </p:cNvPicPr>
          <p:nvPr/>
        </p:nvPicPr>
        <p:blipFill>
          <a:blip r:embed="rId4"/>
          <a:stretch>
            <a:fillRect/>
          </a:stretch>
        </p:blipFill>
        <p:spPr>
          <a:xfrm>
            <a:off x="8389966" y="4408098"/>
            <a:ext cx="3531739" cy="2183153"/>
          </a:xfrm>
          <a:prstGeom prst="rect">
            <a:avLst/>
          </a:prstGeom>
        </p:spPr>
      </p:pic>
      <p:pic>
        <p:nvPicPr>
          <p:cNvPr id="13" name="Imagen 12" descr="Un hombre parado en una roca&#10;&#10;Descripción generada automáticamente">
            <a:extLst>
              <a:ext uri="{FF2B5EF4-FFF2-40B4-BE49-F238E27FC236}">
                <a16:creationId xmlns:a16="http://schemas.microsoft.com/office/drawing/2014/main" id="{01CC5772-67C5-56FD-0227-E31CE46F693E}"/>
              </a:ext>
            </a:extLst>
          </p:cNvPr>
          <p:cNvPicPr>
            <a:picLocks noChangeAspect="1"/>
          </p:cNvPicPr>
          <p:nvPr/>
        </p:nvPicPr>
        <p:blipFill>
          <a:blip r:embed="rId5"/>
          <a:stretch>
            <a:fillRect/>
          </a:stretch>
        </p:blipFill>
        <p:spPr>
          <a:xfrm>
            <a:off x="2486141" y="4636026"/>
            <a:ext cx="1796138" cy="1939056"/>
          </a:xfrm>
          <a:prstGeom prst="rect">
            <a:avLst/>
          </a:prstGeom>
        </p:spPr>
      </p:pic>
      <p:pic>
        <p:nvPicPr>
          <p:cNvPr id="15" name="Imagen 14" descr="Vista de una ciudad en la playa&#10;&#10;Descripción generada automáticamente">
            <a:extLst>
              <a:ext uri="{FF2B5EF4-FFF2-40B4-BE49-F238E27FC236}">
                <a16:creationId xmlns:a16="http://schemas.microsoft.com/office/drawing/2014/main" id="{CC41C7FB-2E01-F3D5-C865-CCC73C6295B7}"/>
              </a:ext>
            </a:extLst>
          </p:cNvPr>
          <p:cNvPicPr>
            <a:picLocks noChangeAspect="1"/>
          </p:cNvPicPr>
          <p:nvPr/>
        </p:nvPicPr>
        <p:blipFill>
          <a:blip r:embed="rId6"/>
          <a:stretch>
            <a:fillRect/>
          </a:stretch>
        </p:blipFill>
        <p:spPr>
          <a:xfrm>
            <a:off x="335248" y="4615135"/>
            <a:ext cx="2148181" cy="1939056"/>
          </a:xfrm>
          <a:prstGeom prst="rect">
            <a:avLst/>
          </a:prstGeom>
        </p:spPr>
      </p:pic>
      <p:pic>
        <p:nvPicPr>
          <p:cNvPr id="19" name="Imagen 18" descr="Personas en una montaña&#10;&#10;Descripción generada automáticamente">
            <a:extLst>
              <a:ext uri="{FF2B5EF4-FFF2-40B4-BE49-F238E27FC236}">
                <a16:creationId xmlns:a16="http://schemas.microsoft.com/office/drawing/2014/main" id="{A78F4130-17EB-4834-B3FC-2A16099F3A10}"/>
              </a:ext>
            </a:extLst>
          </p:cNvPr>
          <p:cNvPicPr>
            <a:picLocks noChangeAspect="1"/>
          </p:cNvPicPr>
          <p:nvPr/>
        </p:nvPicPr>
        <p:blipFill>
          <a:blip r:embed="rId7"/>
          <a:stretch>
            <a:fillRect/>
          </a:stretch>
        </p:blipFill>
        <p:spPr>
          <a:xfrm>
            <a:off x="6156742" y="4619287"/>
            <a:ext cx="2173857" cy="1995795"/>
          </a:xfrm>
          <a:prstGeom prst="rect">
            <a:avLst/>
          </a:prstGeom>
        </p:spPr>
      </p:pic>
      <p:pic>
        <p:nvPicPr>
          <p:cNvPr id="7" name="Imagen 6" descr="Grupo de personas sentadas posando para una foto&#10;&#10;Descripción generada automáticamente">
            <a:extLst>
              <a:ext uri="{FF2B5EF4-FFF2-40B4-BE49-F238E27FC236}">
                <a16:creationId xmlns:a16="http://schemas.microsoft.com/office/drawing/2014/main" id="{FE3E4DE1-4926-3542-9F7F-B1BF948ED4A1}"/>
              </a:ext>
            </a:extLst>
          </p:cNvPr>
          <p:cNvPicPr>
            <a:picLocks noChangeAspect="1"/>
          </p:cNvPicPr>
          <p:nvPr/>
        </p:nvPicPr>
        <p:blipFill>
          <a:blip r:embed="rId8"/>
          <a:stretch>
            <a:fillRect/>
          </a:stretch>
        </p:blipFill>
        <p:spPr>
          <a:xfrm>
            <a:off x="8389966" y="1229455"/>
            <a:ext cx="3531739" cy="3092379"/>
          </a:xfrm>
          <a:prstGeom prst="rect">
            <a:avLst/>
          </a:prstGeom>
        </p:spPr>
      </p:pic>
      <p:pic>
        <p:nvPicPr>
          <p:cNvPr id="10" name="Imagen 9" descr="Un grupo de personas caminando en la nieve&#10;&#10;Descripción generada automáticamente">
            <a:extLst>
              <a:ext uri="{FF2B5EF4-FFF2-40B4-BE49-F238E27FC236}">
                <a16:creationId xmlns:a16="http://schemas.microsoft.com/office/drawing/2014/main" id="{25D45B33-36DF-8415-DAD3-5B0C516DF123}"/>
              </a:ext>
            </a:extLst>
          </p:cNvPr>
          <p:cNvPicPr>
            <a:picLocks noChangeAspect="1"/>
          </p:cNvPicPr>
          <p:nvPr/>
        </p:nvPicPr>
        <p:blipFill>
          <a:blip r:embed="rId9"/>
          <a:stretch>
            <a:fillRect/>
          </a:stretch>
        </p:blipFill>
        <p:spPr>
          <a:xfrm>
            <a:off x="6156742" y="2837026"/>
            <a:ext cx="2176569" cy="1784108"/>
          </a:xfrm>
          <a:prstGeom prst="rect">
            <a:avLst/>
          </a:prstGeom>
        </p:spPr>
      </p:pic>
      <p:pic>
        <p:nvPicPr>
          <p:cNvPr id="6" name="Imagen 5" descr="Mapa&#10;&#10;Descripción generada automáticamente">
            <a:extLst>
              <a:ext uri="{FF2B5EF4-FFF2-40B4-BE49-F238E27FC236}">
                <a16:creationId xmlns:a16="http://schemas.microsoft.com/office/drawing/2014/main" id="{9B8B6DA2-D0C2-1887-9BBF-8918E602D5A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4029" y="1229455"/>
            <a:ext cx="2176570" cy="1966868"/>
          </a:xfrm>
          <a:prstGeom prst="rect">
            <a:avLst/>
          </a:prstGeom>
          <a:noFill/>
          <a:ln>
            <a:noFill/>
          </a:ln>
        </p:spPr>
      </p:pic>
      <p:pic>
        <p:nvPicPr>
          <p:cNvPr id="4" name="Imagen 3">
            <a:extLst>
              <a:ext uri="{FF2B5EF4-FFF2-40B4-BE49-F238E27FC236}">
                <a16:creationId xmlns:a16="http://schemas.microsoft.com/office/drawing/2014/main" id="{C1C4F940-D411-062A-28D3-FC5BE3418C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8039" y="707929"/>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3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21207" y="448056"/>
            <a:ext cx="11115827" cy="640080"/>
          </a:xfrm>
        </p:spPr>
        <p:txBody>
          <a:bodyPr rtlCol="0">
            <a:normAutofit fontScale="90000"/>
          </a:bodyPr>
          <a:lstStyle/>
          <a:p>
            <a:pPr rtl="0"/>
            <a:r>
              <a:rPr lang="es-ES" dirty="0">
                <a:latin typeface="Segoe UI Light" panose="020B0502040204020203" pitchFamily="34" charset="0"/>
                <a:cs typeface="Segoe UI Light" panose="020B0502040204020203" pitchFamily="34" charset="0"/>
              </a:rPr>
              <a:t>PAGO Y CONDICIONES DE LA RESERVA. </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Parque Nacional Picos de Europa.</a:t>
            </a:r>
          </a:p>
        </p:txBody>
      </p:sp>
      <p:sp>
        <p:nvSpPr>
          <p:cNvPr id="38" name="Marcador de contenido 17"/>
          <p:cNvSpPr txBox="1">
            <a:spLocks/>
          </p:cNvSpPr>
          <p:nvPr/>
        </p:nvSpPr>
        <p:spPr>
          <a:xfrm>
            <a:off x="541609" y="1296100"/>
            <a:ext cx="7242627" cy="437145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7000"/>
              </a:lnSpc>
              <a:spcAft>
                <a:spcPts val="800"/>
              </a:spcAft>
            </a:pPr>
            <a:r>
              <a:rPr lang="es-ES" sz="1800"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POTES. PICOS  DE EUROPA</a:t>
            </a:r>
          </a:p>
          <a:p>
            <a:pPr fontAlgn="base">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días y 3 noches- </a:t>
            </a: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Precio: 370 euros –50 participantes/ Precio: 360 euros –70 participantes/ </a:t>
            </a:r>
            <a:r>
              <a:rPr kumimoji="0" lang="es-ES" b="1" i="1" u="none" strike="noStrike" kern="1200" cap="none" spc="0" normalizeH="0" baseline="0" noProof="0" dirty="0">
                <a:ln>
                  <a:noFill/>
                </a:ln>
                <a:solidFill>
                  <a:srgbClr val="4472C4"/>
                </a:solidFill>
                <a:effectLst/>
                <a:highlight>
                  <a:srgbClr val="00FF00"/>
                </a:highlight>
                <a:uLnTx/>
                <a:uFillTx/>
                <a:latin typeface="Calibri" panose="020F0502020204030204" pitchFamily="34" charset="0"/>
                <a:ea typeface="Calibri" panose="020F0502020204030204" pitchFamily="34" charset="0"/>
                <a:cs typeface="Arial" panose="020B0604020202020204" pitchFamily="34" charset="0"/>
              </a:rPr>
              <a:t>Precio: 350 euros –80 participantes/ </a:t>
            </a:r>
            <a:endPar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fontAlgn="base">
              <a:lnSpc>
                <a:spcPct val="107000"/>
              </a:lnSpc>
              <a:spcAft>
                <a:spcPts val="800"/>
              </a:spcAft>
              <a:buNone/>
            </a:pPr>
            <a:r>
              <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FORMA DE PAGO: 3 CUOTAS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s-ES" b="1" i="1" dirty="0">
                <a:effectLst/>
                <a:latin typeface="Calibri" panose="020F0502020204030204" pitchFamily="34" charset="0"/>
                <a:ea typeface="Calibri" panose="020F0502020204030204" pitchFamily="34" charset="0"/>
                <a:cs typeface="Arial" panose="020B0604020202020204" pitchFamily="34" charset="0"/>
              </a:rPr>
              <a:t>PAGO 1</a:t>
            </a:r>
            <a:r>
              <a:rPr lang="es-ES" i="1" dirty="0">
                <a:effectLst/>
                <a:latin typeface="Calibri" panose="020F0502020204030204" pitchFamily="34" charset="0"/>
                <a:ea typeface="Calibri" panose="020F0502020204030204" pitchFamily="34" charset="0"/>
                <a:cs typeface="Arial" panose="020B0604020202020204" pitchFamily="34" charset="0"/>
              </a:rPr>
              <a:t>: </a:t>
            </a:r>
            <a:r>
              <a:rPr lang="es-ES" i="1" dirty="0">
                <a:latin typeface="Calibri" panose="020F0502020204030204" pitchFamily="34" charset="0"/>
                <a:ea typeface="Calibri" panose="020F0502020204030204" pitchFamily="34" charset="0"/>
                <a:cs typeface="Arial" panose="020B0604020202020204" pitchFamily="34" charset="0"/>
              </a:rPr>
              <a:t>85</a:t>
            </a:r>
            <a:r>
              <a:rPr lang="es-ES" i="1" dirty="0">
                <a:effectLst/>
                <a:latin typeface="Calibri" panose="020F0502020204030204" pitchFamily="34" charset="0"/>
                <a:ea typeface="Calibri" panose="020F0502020204030204" pitchFamily="34" charset="0"/>
                <a:cs typeface="Arial" panose="020B0604020202020204" pitchFamily="34" charset="0"/>
              </a:rPr>
              <a:t> Eu -hasta el 10 </a:t>
            </a:r>
            <a:r>
              <a:rPr lang="es-ES" i="1" dirty="0">
                <a:latin typeface="Calibri" panose="020F0502020204030204" pitchFamily="34" charset="0"/>
                <a:ea typeface="Calibri" panose="020F0502020204030204" pitchFamily="34" charset="0"/>
                <a:cs typeface="Arial" panose="020B0604020202020204" pitchFamily="34" charset="0"/>
              </a:rPr>
              <a:t>      </a:t>
            </a:r>
            <a:r>
              <a:rPr lang="es-ES" b="1" i="1" dirty="0">
                <a:effectLst/>
                <a:latin typeface="Calibri" panose="020F0502020204030204" pitchFamily="34" charset="0"/>
                <a:ea typeface="Calibri" panose="020F0502020204030204" pitchFamily="34" charset="0"/>
                <a:cs typeface="Arial" panose="020B0604020202020204" pitchFamily="34" charset="0"/>
              </a:rPr>
              <a:t>PAGO 2</a:t>
            </a:r>
            <a:r>
              <a:rPr lang="es-ES" b="1" i="1">
                <a:effectLst/>
                <a:latin typeface="Calibri" panose="020F0502020204030204" pitchFamily="34" charset="0"/>
                <a:ea typeface="Calibri" panose="020F0502020204030204" pitchFamily="34" charset="0"/>
                <a:cs typeface="Arial" panose="020B0604020202020204" pitchFamily="34" charset="0"/>
              </a:rPr>
              <a:t>:</a:t>
            </a:r>
            <a:r>
              <a:rPr lang="es-ES" i="1">
                <a:effectLst/>
                <a:latin typeface="Calibri" panose="020F0502020204030204" pitchFamily="34" charset="0"/>
                <a:ea typeface="Calibri" panose="020F0502020204030204" pitchFamily="34" charset="0"/>
                <a:cs typeface="Arial" panose="020B0604020202020204" pitchFamily="34" charset="0"/>
              </a:rPr>
              <a:t> 145 </a:t>
            </a:r>
            <a:r>
              <a:rPr lang="es-ES" i="1" dirty="0">
                <a:effectLst/>
                <a:latin typeface="Calibri" panose="020F0502020204030204" pitchFamily="34" charset="0"/>
                <a:ea typeface="Calibri" panose="020F0502020204030204" pitchFamily="34" charset="0"/>
                <a:cs typeface="Arial" panose="020B0604020202020204" pitchFamily="34" charset="0"/>
              </a:rPr>
              <a:t>Eu -hasta el 25-     </a:t>
            </a:r>
            <a:r>
              <a:rPr lang="es-ES" b="1" i="1" dirty="0">
                <a:effectLst/>
                <a:latin typeface="Calibri" panose="020F0502020204030204" pitchFamily="34" charset="0"/>
                <a:ea typeface="Calibri" panose="020F0502020204030204" pitchFamily="34" charset="0"/>
                <a:cs typeface="Arial" panose="020B0604020202020204" pitchFamily="34" charset="0"/>
              </a:rPr>
              <a:t>PAGO 3</a:t>
            </a:r>
            <a:r>
              <a:rPr lang="es-ES" i="1">
                <a:effectLst/>
                <a:latin typeface="Calibri" panose="020F0502020204030204" pitchFamily="34" charset="0"/>
                <a:ea typeface="Calibri" panose="020F0502020204030204" pitchFamily="34" charset="0"/>
                <a:cs typeface="Arial" panose="020B0604020202020204" pitchFamily="34" charset="0"/>
              </a:rPr>
              <a:t>: 140/130/120 </a:t>
            </a:r>
            <a:r>
              <a:rPr lang="es-ES" i="1" dirty="0">
                <a:effectLst/>
                <a:latin typeface="Calibri" panose="020F0502020204030204" pitchFamily="34" charset="0"/>
                <a:ea typeface="Calibri" panose="020F0502020204030204" pitchFamily="34" charset="0"/>
                <a:cs typeface="Arial" panose="020B0604020202020204" pitchFamily="34" charset="0"/>
              </a:rPr>
              <a:t>Eu -hasta el 5-     </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BANCO SANTANDER:</a:t>
            </a:r>
            <a:r>
              <a:rPr lang="es-ES" dirty="0">
                <a:effectLst/>
                <a:latin typeface="Calibri" panose="020F0502020204030204" pitchFamily="34" charset="0"/>
                <a:ea typeface="Calibri" panose="020F0502020204030204" pitchFamily="34" charset="0"/>
                <a:cs typeface="Arial" panose="020B0604020202020204" pitchFamily="34" charset="0"/>
              </a:rPr>
              <a:t> </a:t>
            </a:r>
            <a:r>
              <a:rPr lang="es-ES" b="1" dirty="0">
                <a:effectLst/>
                <a:latin typeface="Calibri" panose="020F0502020204030204" pitchFamily="34" charset="0"/>
                <a:ea typeface="Calibri" panose="020F0502020204030204" pitchFamily="34" charset="0"/>
                <a:cs typeface="Arial" panose="020B0604020202020204" pitchFamily="34" charset="0"/>
              </a:rPr>
              <a:t>ES95 0049 7187 7123 1000 1530</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Documentos para entregar en el correo: </a:t>
            </a:r>
            <a:r>
              <a:rPr lang="es-ES"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jvcsportsproamb19@gmail.com</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-DNI, tarjeta sanitaria, resguardo del ingreso del único pago. Formulario firmado y cumplimentado.</a:t>
            </a:r>
          </a:p>
          <a:p>
            <a:pPr>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**REGALO CAMISETAS ALUMNOS Y PROFESORES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PROGRAMA: Alojamiento (P.C) +transporte+ actividades+ Monitores de acompañamiento + seguros de viaje.</a:t>
            </a:r>
            <a:endParaRPr lang="es-ES" dirty="0">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2" name="Marcador de contenido 17"/>
          <p:cNvSpPr txBox="1">
            <a:spLocks/>
          </p:cNvSpPr>
          <p:nvPr/>
        </p:nvSpPr>
        <p:spPr>
          <a:xfrm>
            <a:off x="1066039" y="3353185"/>
            <a:ext cx="3341727"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4" name="Marcador de contenido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5" name="Imagen 4" descr="Vista aérea de una casa&#10;&#10;Descripción generada automáticamente con confianza media">
            <a:extLst>
              <a:ext uri="{FF2B5EF4-FFF2-40B4-BE49-F238E27FC236}">
                <a16:creationId xmlns:a16="http://schemas.microsoft.com/office/drawing/2014/main" id="{CBCD0ACF-FDF0-64AA-A856-F3312186BF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46853" y="1189626"/>
            <a:ext cx="3666226" cy="2163559"/>
          </a:xfrm>
          <a:prstGeom prst="rect">
            <a:avLst/>
          </a:prstGeom>
          <a:noFill/>
          <a:ln>
            <a:noFill/>
          </a:ln>
        </p:spPr>
      </p:pic>
      <p:pic>
        <p:nvPicPr>
          <p:cNvPr id="2" name="Imagen 3">
            <a:extLst>
              <a:ext uri="{FF2B5EF4-FFF2-40B4-BE49-F238E27FC236}">
                <a16:creationId xmlns:a16="http://schemas.microsoft.com/office/drawing/2014/main" id="{3CA64A46-2FF3-4D21-424F-A596FBFC0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6671" y="3618311"/>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70619" y="482289"/>
            <a:ext cx="11253850" cy="640080"/>
          </a:xfrm>
        </p:spPr>
        <p:txBody>
          <a:bodyPr rtlCol="0">
            <a:normAutofit fontScale="90000"/>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DÍA 1-Cuevas de Fuente molinos- El Soplao. Llegada al Albergue La cabaña- Potes</a:t>
            </a:r>
          </a:p>
        </p:txBody>
      </p:sp>
      <p:sp>
        <p:nvSpPr>
          <p:cNvPr id="16" name="Marcador de contenido 17"/>
          <p:cNvSpPr txBox="1">
            <a:spLocks/>
          </p:cNvSpPr>
          <p:nvPr/>
        </p:nvSpPr>
        <p:spPr>
          <a:xfrm>
            <a:off x="541609" y="1296100"/>
            <a:ext cx="1106954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42" name="Marcador de contenido 17"/>
          <p:cNvSpPr txBox="1">
            <a:spLocks/>
          </p:cNvSpPr>
          <p:nvPr/>
        </p:nvSpPr>
        <p:spPr>
          <a:xfrm>
            <a:off x="630366" y="5273573"/>
            <a:ext cx="10834140"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630367" y="5273573"/>
            <a:ext cx="10693380"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srgbClr val="D24726"/>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endParaRPr>
          </a:p>
        </p:txBody>
      </p:sp>
      <p:sp>
        <p:nvSpPr>
          <p:cNvPr id="3" name="CuadroTexto 2">
            <a:extLst>
              <a:ext uri="{FF2B5EF4-FFF2-40B4-BE49-F238E27FC236}">
                <a16:creationId xmlns:a16="http://schemas.microsoft.com/office/drawing/2014/main" id="{B623889E-7D4C-28EC-A766-20FFDC21CC09}"/>
              </a:ext>
            </a:extLst>
          </p:cNvPr>
          <p:cNvSpPr txBox="1"/>
          <p:nvPr/>
        </p:nvSpPr>
        <p:spPr>
          <a:xfrm>
            <a:off x="521206" y="1214781"/>
            <a:ext cx="11040427" cy="949875"/>
          </a:xfrm>
          <a:prstGeom prst="rect">
            <a:avLst/>
          </a:prstGeom>
          <a:noFill/>
        </p:spPr>
        <p:txBody>
          <a:bodyPr wrap="square">
            <a:spAutoFit/>
          </a:bodyPr>
          <a:lstStyle/>
          <a:p>
            <a:pPr fontAlgn="base">
              <a:lnSpc>
                <a:spcPts val="2250"/>
              </a:lnSpc>
              <a:spcBef>
                <a:spcPts val="200"/>
              </a:spcBef>
              <a:spcAft>
                <a:spcPts val="1350"/>
              </a:spcAft>
            </a:pPr>
            <a:r>
              <a:rPr lang="es-ES" sz="14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1º Salida de origen</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que nos asistirán durante todo el viaje, en actividades, y cuidando todos los detalles de conexión, coordinando todas las actividades programadas, saliendo a las 5.00 horas desde origen, </a:t>
            </a:r>
            <a:r>
              <a:rPr lang="es-ES" sz="14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Bocadillos caseros</a:t>
            </a:r>
            <a:r>
              <a:rPr lang="es-ES" sz="1400" b="1" i="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Dirección:</a:t>
            </a:r>
            <a:r>
              <a:rPr lang="es-ES" sz="1400" i="1" dirty="0">
                <a:latin typeface="Open Sans" panose="020B0606030504020204" pitchFamily="34" charset="0"/>
                <a:ea typeface="Times New Roman" panose="02020603050405020304" pitchFamily="18" charset="0"/>
              </a:rPr>
              <a:t> OPCIÓN A-</a:t>
            </a:r>
            <a:r>
              <a:rPr lang="es-ES" sz="1400" b="1" i="1" dirty="0">
                <a:highlight>
                  <a:srgbClr val="00FF00"/>
                </a:highlight>
                <a:latin typeface="Open Sans" panose="020B0606030504020204" pitchFamily="34" charset="0"/>
                <a:ea typeface="Times New Roman" panose="02020603050405020304" pitchFamily="18" charset="0"/>
              </a:rPr>
              <a:t>Cueva de Fuente Molinos-</a:t>
            </a:r>
            <a:r>
              <a:rPr lang="es-ES" sz="1400" i="1" dirty="0">
                <a:solidFill>
                  <a:srgbClr val="FF0000"/>
                </a:solidFill>
                <a:highlight>
                  <a:srgbClr val="FFFF00"/>
                </a:highlight>
                <a:latin typeface="Open Sans" panose="020B0606030504020204" pitchFamily="34" charset="0"/>
                <a:ea typeface="Times New Roman" panose="02020603050405020304" pitchFamily="18" charset="0"/>
              </a:rPr>
              <a:t>13,00 h.</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i="1" dirty="0">
                <a:solidFill>
                  <a:srgbClr val="FF0000"/>
                </a:solidFill>
                <a:latin typeface="Open Sans" panose="020B0606030504020204" pitchFamily="34" charset="0"/>
                <a:ea typeface="Times New Roman" panose="02020603050405020304" pitchFamily="18" charset="0"/>
              </a:rPr>
              <a:t>Llegada al alojamiento 18,30 h./</a:t>
            </a:r>
            <a:r>
              <a:rPr lang="es-ES" sz="1400" i="1" dirty="0">
                <a:latin typeface="Open Sans" panose="020B0606030504020204" pitchFamily="34" charset="0"/>
                <a:ea typeface="Times New Roman" panose="02020603050405020304" pitchFamily="18" charset="0"/>
              </a:rPr>
              <a:t> OPCIÓN B-</a:t>
            </a:r>
            <a:r>
              <a:rPr lang="es-ES" sz="1400" b="1" i="1" dirty="0">
                <a:highlight>
                  <a:srgbClr val="00FF00"/>
                </a:highlight>
                <a:latin typeface="Open Sans" panose="020B0606030504020204" pitchFamily="34" charset="0"/>
                <a:ea typeface="Times New Roman" panose="02020603050405020304" pitchFamily="18" charset="0"/>
              </a:rPr>
              <a:t>Cueva El Soplao-</a:t>
            </a:r>
            <a:r>
              <a:rPr lang="es-ES" sz="1400" i="1" dirty="0">
                <a:solidFill>
                  <a:srgbClr val="FF0000"/>
                </a:solidFill>
                <a:highlight>
                  <a:srgbClr val="FFFF00"/>
                </a:highlight>
                <a:latin typeface="Open Sans" panose="020B0606030504020204" pitchFamily="34" charset="0"/>
                <a:ea typeface="Times New Roman" panose="02020603050405020304" pitchFamily="18" charset="0"/>
              </a:rPr>
              <a:t>13,00 h.</a:t>
            </a:r>
            <a:r>
              <a:rPr lang="es-ES" sz="14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400" i="1" dirty="0">
                <a:solidFill>
                  <a:srgbClr val="FF0000"/>
                </a:solidFill>
                <a:latin typeface="Open Sans" panose="020B0606030504020204" pitchFamily="34" charset="0"/>
                <a:ea typeface="Times New Roman" panose="02020603050405020304" pitchFamily="18" charset="0"/>
              </a:rPr>
              <a:t>Llegada al alojamiento 18,30 h.</a:t>
            </a:r>
            <a:endParaRPr lang="es-ES" sz="14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0" name="CuadroTexto 9">
            <a:extLst>
              <a:ext uri="{FF2B5EF4-FFF2-40B4-BE49-F238E27FC236}">
                <a16:creationId xmlns:a16="http://schemas.microsoft.com/office/drawing/2014/main" id="{833DD01E-FB5A-8F69-F065-F0F15AAC440E}"/>
              </a:ext>
            </a:extLst>
          </p:cNvPr>
          <p:cNvSpPr txBox="1"/>
          <p:nvPr/>
        </p:nvSpPr>
        <p:spPr>
          <a:xfrm>
            <a:off x="342169" y="5315949"/>
            <a:ext cx="11645938" cy="369332"/>
          </a:xfrm>
          <a:prstGeom prst="rect">
            <a:avLst/>
          </a:prstGeom>
          <a:noFill/>
        </p:spPr>
        <p:txBody>
          <a:bodyPr wrap="square">
            <a:spAutoFit/>
          </a:bodyPr>
          <a:lstStyle/>
          <a:p>
            <a:r>
              <a:rPr lang="es-ES" sz="1800" b="1" i="1" dirty="0">
                <a:effectLst/>
                <a:highlight>
                  <a:srgbClr val="00FF00"/>
                </a:highlight>
                <a:latin typeface="Calibri" panose="020F0502020204030204" pitchFamily="34" charset="0"/>
                <a:ea typeface="Calibri" panose="020F0502020204030204" pitchFamily="34" charset="0"/>
                <a:cs typeface="Arial" panose="020B0604020202020204" pitchFamily="34" charset="0"/>
              </a:rPr>
              <a:t>Cena, actividades y velada nocturna de campamento, y alojamiento</a:t>
            </a:r>
            <a:r>
              <a:rPr lang="es-ES" b="1" i="1" dirty="0">
                <a:highlight>
                  <a:srgbClr val="00FF00"/>
                </a:highlight>
                <a:latin typeface="Calibri" panose="020F0502020204030204" pitchFamily="34" charset="0"/>
                <a:ea typeface="Calibri" panose="020F0502020204030204" pitchFamily="34" charset="0"/>
                <a:cs typeface="Arial" panose="020B0604020202020204" pitchFamily="34" charset="0"/>
              </a:rPr>
              <a:t>.</a:t>
            </a:r>
            <a:r>
              <a:rPr lang="es-ES" sz="1800" b="1" i="1" dirty="0">
                <a:effectLst/>
                <a:latin typeface="Calibri" panose="020F0502020204030204" pitchFamily="34" charset="0"/>
                <a:ea typeface="Calibri" panose="020F0502020204030204" pitchFamily="34" charset="0"/>
                <a:cs typeface="Arial" panose="020B0604020202020204" pitchFamily="34" charset="0"/>
              </a:rPr>
              <a:t> </a:t>
            </a:r>
            <a:endParaRPr lang="es-ES" dirty="0"/>
          </a:p>
        </p:txBody>
      </p:sp>
      <p:pic>
        <p:nvPicPr>
          <p:cNvPr id="2" name="Imagen 1" descr="Un hombre parado en una roca&#10;&#10;Descripción generada automáticamente">
            <a:extLst>
              <a:ext uri="{FF2B5EF4-FFF2-40B4-BE49-F238E27FC236}">
                <a16:creationId xmlns:a16="http://schemas.microsoft.com/office/drawing/2014/main" id="{19AD8F40-500E-CEFC-6686-9EAC5D7FEC17}"/>
              </a:ext>
            </a:extLst>
          </p:cNvPr>
          <p:cNvPicPr>
            <a:picLocks noChangeAspect="1"/>
          </p:cNvPicPr>
          <p:nvPr/>
        </p:nvPicPr>
        <p:blipFill>
          <a:blip r:embed="rId3"/>
          <a:stretch>
            <a:fillRect/>
          </a:stretch>
        </p:blipFill>
        <p:spPr>
          <a:xfrm>
            <a:off x="3902655" y="2783705"/>
            <a:ext cx="3682118" cy="2446379"/>
          </a:xfrm>
          <a:prstGeom prst="rect">
            <a:avLst/>
          </a:prstGeom>
        </p:spPr>
      </p:pic>
      <p:pic>
        <p:nvPicPr>
          <p:cNvPr id="9" name="Imagen 8" descr="Un par de personas en un bosque&#10;&#10;Descripción generada automáticamente con confianza baja">
            <a:extLst>
              <a:ext uri="{FF2B5EF4-FFF2-40B4-BE49-F238E27FC236}">
                <a16:creationId xmlns:a16="http://schemas.microsoft.com/office/drawing/2014/main" id="{37934AA9-36AA-ECB5-83B4-6C4F568B6A90}"/>
              </a:ext>
            </a:extLst>
          </p:cNvPr>
          <p:cNvPicPr>
            <a:picLocks noChangeAspect="1"/>
          </p:cNvPicPr>
          <p:nvPr/>
        </p:nvPicPr>
        <p:blipFill>
          <a:blip r:embed="rId4"/>
          <a:stretch>
            <a:fillRect/>
          </a:stretch>
        </p:blipFill>
        <p:spPr>
          <a:xfrm>
            <a:off x="7781026" y="2783705"/>
            <a:ext cx="3780607" cy="2454215"/>
          </a:xfrm>
          <a:prstGeom prst="rect">
            <a:avLst/>
          </a:prstGeom>
        </p:spPr>
      </p:pic>
      <p:pic>
        <p:nvPicPr>
          <p:cNvPr id="12" name="Imagen 11" descr="Un par de personas junto a una roca&#10;&#10;Descripción generada automáticamente con confianza media">
            <a:extLst>
              <a:ext uri="{FF2B5EF4-FFF2-40B4-BE49-F238E27FC236}">
                <a16:creationId xmlns:a16="http://schemas.microsoft.com/office/drawing/2014/main" id="{35FF2F71-B28A-FFEF-636E-DC6586B4EFD4}"/>
              </a:ext>
            </a:extLst>
          </p:cNvPr>
          <p:cNvPicPr>
            <a:picLocks noChangeAspect="1"/>
          </p:cNvPicPr>
          <p:nvPr/>
        </p:nvPicPr>
        <p:blipFill>
          <a:blip r:embed="rId5"/>
          <a:stretch>
            <a:fillRect/>
          </a:stretch>
        </p:blipFill>
        <p:spPr>
          <a:xfrm>
            <a:off x="403525" y="2784071"/>
            <a:ext cx="3117414" cy="2431027"/>
          </a:xfrm>
          <a:prstGeom prst="rect">
            <a:avLst/>
          </a:prstGeom>
        </p:spPr>
      </p:pic>
      <p:pic>
        <p:nvPicPr>
          <p:cNvPr id="4" name="Imagen 3">
            <a:extLst>
              <a:ext uri="{FF2B5EF4-FFF2-40B4-BE49-F238E27FC236}">
                <a16:creationId xmlns:a16="http://schemas.microsoft.com/office/drawing/2014/main" id="{F416EB68-DEE5-DEFD-8AC0-0476C043E6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5772" y="5510334"/>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82653" y="1026543"/>
            <a:ext cx="10534872" cy="707365"/>
          </a:xfrm>
        </p:spPr>
        <p:txBody>
          <a:bodyPr rtlCol="0">
            <a:normAutofit fontScale="90000"/>
          </a:bodyPr>
          <a:lstStyle/>
          <a:p>
            <a:pPr rtl="0"/>
            <a:r>
              <a:rPr lang="es-ES" dirty="0">
                <a:solidFill>
                  <a:srgbClr val="0070C0"/>
                </a:solidFill>
                <a:highlight>
                  <a:srgbClr val="FFFF00"/>
                </a:highlight>
                <a:latin typeface="Segoe UI Light" panose="020B0502040204020203" pitchFamily="34" charset="0"/>
                <a:cs typeface="Segoe UI Light" panose="020B0502040204020203" pitchFamily="34" charset="0"/>
              </a:rPr>
              <a:t>DÍA 2. Descenso del río Deva. </a:t>
            </a:r>
            <a:br>
              <a:rPr lang="es-ES" dirty="0">
                <a:solidFill>
                  <a:srgbClr val="0070C0"/>
                </a:solidFill>
                <a:highlight>
                  <a:srgbClr val="FFFF00"/>
                </a:highlight>
                <a:latin typeface="Segoe UI Light" panose="020B0502040204020203" pitchFamily="34" charset="0"/>
                <a:cs typeface="Segoe UI Light" panose="020B0502040204020203" pitchFamily="34" charset="0"/>
              </a:rPr>
            </a:br>
            <a:r>
              <a:rPr lang="es-ES" dirty="0">
                <a:solidFill>
                  <a:srgbClr val="0070C0"/>
                </a:solidFill>
                <a:highlight>
                  <a:srgbClr val="FFFF00"/>
                </a:highlight>
                <a:latin typeface="Segoe UI Light" panose="020B0502040204020203" pitchFamily="34" charset="0"/>
                <a:cs typeface="Segoe UI Light" panose="020B0502040204020203" pitchFamily="34" charset="0"/>
              </a:rPr>
              <a:t>Tarde:</a:t>
            </a:r>
            <a:r>
              <a:rPr lang="es-ES" sz="36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3600" b="1" i="1" dirty="0">
                <a:solidFill>
                  <a:schemeClr val="accent1">
                    <a:lumMod val="75000"/>
                  </a:schemeClr>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Macizo Oriental Picos de Europa</a:t>
            </a:r>
            <a:r>
              <a:rPr lang="es-ES" sz="3600" dirty="0">
                <a:solidFill>
                  <a:schemeClr val="accent1">
                    <a:lumMod val="75000"/>
                  </a:schemeClr>
                </a:solidFill>
                <a:highlight>
                  <a:srgbClr val="FFFF00"/>
                </a:highlight>
                <a:latin typeface="Calibri" panose="020F0502020204030204" pitchFamily="34" charset="0"/>
                <a:ea typeface="Calibri" panose="020F0502020204030204" pitchFamily="34" charset="0"/>
                <a:cs typeface="Arial" panose="020B0604020202020204" pitchFamily="34" charset="0"/>
              </a:rPr>
              <a:t>.</a:t>
            </a:r>
            <a:r>
              <a:rPr lang="es-ES" dirty="0">
                <a:solidFill>
                  <a:schemeClr val="accent1">
                    <a:lumMod val="75000"/>
                  </a:schemeClr>
                </a:solidFill>
                <a:highlight>
                  <a:srgbClr val="FFFF00"/>
                </a:highlight>
                <a:latin typeface="Segoe UI Light" panose="020B0502040204020203" pitchFamily="34" charset="0"/>
                <a:cs typeface="Segoe UI Light" panose="020B0502040204020203" pitchFamily="34" charset="0"/>
              </a:rPr>
              <a:t> </a:t>
            </a:r>
            <a:endParaRPr lang="es-ES" dirty="0">
              <a:solidFill>
                <a:srgbClr val="0070C0"/>
              </a:solidFill>
              <a:highlight>
                <a:srgbClr val="FFFF00"/>
              </a:highlight>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207034" y="2333668"/>
            <a:ext cx="7392838" cy="4405683"/>
          </a:xfrm>
        </p:spPr>
        <p:txBody>
          <a:bodyPr rtlCol="0">
            <a:normAutofit/>
          </a:bodyPr>
          <a:lstStyle/>
          <a:p>
            <a:r>
              <a:rPr lang="es-ES" sz="1500" b="1" i="1" dirty="0">
                <a:effectLst/>
                <a:latin typeface="Calibri" panose="020F0502020204030204" pitchFamily="34" charset="0"/>
                <a:ea typeface="Calibri" panose="020F0502020204030204" pitchFamily="34" charset="0"/>
                <a:cs typeface="Arial" panose="020B0604020202020204" pitchFamily="34" charset="0"/>
              </a:rPr>
              <a:t>Desayuno 8.30</a:t>
            </a:r>
            <a:r>
              <a:rPr lang="es-ES" sz="15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a:t>
            </a:r>
            <a:r>
              <a:rPr lang="es-ES" sz="1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1500"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Descenderemos el famoso río </a:t>
            </a:r>
            <a:r>
              <a:rPr lang="es-ES" sz="1500" b="1" i="1" dirty="0">
                <a:solidFill>
                  <a:srgbClr val="FF0000"/>
                </a:solidFill>
                <a:highlight>
                  <a:srgbClr val="FFFF00"/>
                </a:highlight>
                <a:latin typeface="Calibri" panose="020F0502020204030204" pitchFamily="34" charset="0"/>
                <a:ea typeface="Calibri" panose="020F0502020204030204" pitchFamily="34" charset="0"/>
                <a:cs typeface="Arial" panose="020B0604020202020204" pitchFamily="34" charset="0"/>
              </a:rPr>
              <a:t>Deva</a:t>
            </a:r>
            <a:r>
              <a:rPr lang="es-ES" sz="15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haciendo canoas K2</a:t>
            </a:r>
            <a:r>
              <a:rPr lang="es-ES" sz="1500" b="1" i="1" dirty="0">
                <a:effectLst/>
                <a:latin typeface="Calibri" panose="020F0502020204030204" pitchFamily="34" charset="0"/>
                <a:ea typeface="Calibri" panose="020F0502020204030204" pitchFamily="34" charset="0"/>
                <a:cs typeface="Arial" panose="020B0604020202020204" pitchFamily="34" charset="0"/>
              </a:rPr>
              <a:t>. El caudal de nuestros ríos en invierno o primavera, y los desniveles que deben superar hacen de estas actividades una aventura apasionante. Durante el descenso disfrutaremos de la aventura con los rápidos del río y de la naturaleza. </a:t>
            </a:r>
            <a:r>
              <a:rPr lang="es-ES" sz="15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COMIDA PICNIC.</a:t>
            </a:r>
            <a:r>
              <a:rPr lang="es-ES" sz="15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TARDE: </a:t>
            </a:r>
            <a:r>
              <a:rPr lang="es-ES" sz="1500" b="1" i="1" dirty="0">
                <a:solidFill>
                  <a:srgbClr val="595959"/>
                </a:solidFill>
                <a:latin typeface="Calibri" panose="020F0502020204030204" pitchFamily="34" charset="0"/>
                <a:ea typeface="Calibri" panose="020F0502020204030204" pitchFamily="34" charset="0"/>
                <a:cs typeface="Arial" panose="020B0604020202020204" pitchFamily="34" charset="0"/>
              </a:rPr>
              <a:t>Macizo Oriental Picos de Europa</a:t>
            </a:r>
            <a:r>
              <a:rPr lang="es-ES" sz="1500" dirty="0">
                <a:solidFill>
                  <a:srgbClr val="595959"/>
                </a:solidFill>
                <a:latin typeface="Calibri" panose="020F0502020204030204" pitchFamily="34" charset="0"/>
                <a:ea typeface="Calibri" panose="020F0502020204030204" pitchFamily="34" charset="0"/>
                <a:cs typeface="Arial" panose="020B0604020202020204" pitchFamily="34" charset="0"/>
              </a:rPr>
              <a:t>. </a:t>
            </a:r>
            <a:r>
              <a:rPr lang="es-ES" sz="1500" b="1" i="0" u="sng" dirty="0">
                <a:solidFill>
                  <a:srgbClr val="0070C0"/>
                </a:solidFill>
                <a:effectLst/>
                <a:highlight>
                  <a:srgbClr val="FFFF00"/>
                </a:highlight>
                <a:latin typeface="Raleway" pitchFamily="2" charset="0"/>
              </a:rPr>
              <a:t>Llegada al</a:t>
            </a:r>
            <a:r>
              <a:rPr lang="es-ES" sz="1500" b="1" u="sng" dirty="0">
                <a:solidFill>
                  <a:srgbClr val="0070C0"/>
                </a:solidFill>
                <a:highlight>
                  <a:srgbClr val="FFFF00"/>
                </a:highlight>
                <a:latin typeface="Raleway" pitchFamily="2" charset="0"/>
              </a:rPr>
              <a:t>ojamiento 20,30 horas. Cena, velada nocturna y alojamiento.</a:t>
            </a:r>
            <a:endParaRPr lang="es-ES" sz="1500" b="1" i="0" dirty="0">
              <a:solidFill>
                <a:srgbClr val="0070C0"/>
              </a:solidFill>
              <a:effectLst/>
              <a:highlight>
                <a:srgbClr val="FFFF00"/>
              </a:highlight>
              <a:latin typeface="Raleway" pitchFamily="2" charset="0"/>
            </a:endParaRPr>
          </a:p>
          <a:p>
            <a:pPr>
              <a:lnSpc>
                <a:spcPts val="3600"/>
              </a:lnSpc>
              <a:spcAft>
                <a:spcPts val="0"/>
              </a:spcAft>
            </a:pPr>
            <a:endParaRPr lang="es-ES" sz="1500" b="1" i="0" dirty="0">
              <a:solidFill>
                <a:srgbClr val="36A53E"/>
              </a:solidFill>
              <a:effectLst/>
              <a:latin typeface="Raleway" pitchFamily="2" charset="0"/>
            </a:endParaRPr>
          </a:p>
          <a:p>
            <a:pPr>
              <a:lnSpc>
                <a:spcPts val="3600"/>
              </a:lnSpc>
              <a:spcAft>
                <a:spcPts val="0"/>
              </a:spcAft>
            </a:pPr>
            <a:endParaRPr lang="es-ES" sz="18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p:txBody>
      </p:sp>
      <p:pic>
        <p:nvPicPr>
          <p:cNvPr id="4" name="Imagen 3" descr="Un hombre con chamarra naranja en el agua&#10;&#10;Descripción generada automáticamente con confianza media">
            <a:extLst>
              <a:ext uri="{FF2B5EF4-FFF2-40B4-BE49-F238E27FC236}">
                <a16:creationId xmlns:a16="http://schemas.microsoft.com/office/drawing/2014/main" id="{9FED4EC1-FDEB-E9FD-32EE-AAB22DACE369}"/>
              </a:ext>
            </a:extLst>
          </p:cNvPr>
          <p:cNvPicPr>
            <a:picLocks noChangeAspect="1"/>
          </p:cNvPicPr>
          <p:nvPr/>
        </p:nvPicPr>
        <p:blipFill>
          <a:blip r:embed="rId3"/>
          <a:stretch>
            <a:fillRect/>
          </a:stretch>
        </p:blipFill>
        <p:spPr>
          <a:xfrm>
            <a:off x="7733581" y="3625215"/>
            <a:ext cx="4191000" cy="2967487"/>
          </a:xfrm>
          <a:prstGeom prst="rect">
            <a:avLst/>
          </a:prstGeom>
        </p:spPr>
      </p:pic>
      <p:pic>
        <p:nvPicPr>
          <p:cNvPr id="3" name="Imagen 2" descr="Un grupo de personas en un barco en el mar&#10;&#10;Descripción generada automáticamente">
            <a:extLst>
              <a:ext uri="{FF2B5EF4-FFF2-40B4-BE49-F238E27FC236}">
                <a16:creationId xmlns:a16="http://schemas.microsoft.com/office/drawing/2014/main" id="{FDC9745E-33A5-C478-0079-2C5BF1C54D18}"/>
              </a:ext>
            </a:extLst>
          </p:cNvPr>
          <p:cNvPicPr>
            <a:picLocks noChangeAspect="1"/>
          </p:cNvPicPr>
          <p:nvPr/>
        </p:nvPicPr>
        <p:blipFill>
          <a:blip r:embed="rId4"/>
          <a:stretch>
            <a:fillRect/>
          </a:stretch>
        </p:blipFill>
        <p:spPr>
          <a:xfrm>
            <a:off x="7733581" y="265298"/>
            <a:ext cx="4190949" cy="3332140"/>
          </a:xfrm>
          <a:prstGeom prst="rect">
            <a:avLst/>
          </a:prstGeom>
        </p:spPr>
      </p:pic>
      <p:pic>
        <p:nvPicPr>
          <p:cNvPr id="1025" name="Imagen 9" descr="Vista de un lago rodeado de montañas&#10;&#10;Descripción generada automáticamente con confianza media">
            <a:extLst>
              <a:ext uri="{FF2B5EF4-FFF2-40B4-BE49-F238E27FC236}">
                <a16:creationId xmlns:a16="http://schemas.microsoft.com/office/drawing/2014/main" id="{F8C35385-4D99-06E7-2816-9AA8CE1BF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1872" y="2975358"/>
            <a:ext cx="2162657" cy="16256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5F7504B7-3DCC-60B5-C78C-D8F78A82EA55}"/>
              </a:ext>
            </a:extLst>
          </p:cNvPr>
          <p:cNvSpPr>
            <a:spLocks noChangeArrowheads="1"/>
          </p:cNvSpPr>
          <p:nvPr/>
        </p:nvSpPr>
        <p:spPr bwMode="auto">
          <a:xfrm>
            <a:off x="0" y="27374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600" b="1" i="1" u="none" strike="noStrike" cap="none" normalizeH="0" baseline="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8" name="Imagen 7" descr="Un puente sobre un río&#10;&#10;Descripción generada automáticamente">
            <a:extLst>
              <a:ext uri="{FF2B5EF4-FFF2-40B4-BE49-F238E27FC236}">
                <a16:creationId xmlns:a16="http://schemas.microsoft.com/office/drawing/2014/main" id="{D6101686-65F0-F3BB-75CC-674535F56E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653" y="4405726"/>
            <a:ext cx="7450876" cy="2333625"/>
          </a:xfrm>
          <a:prstGeom prst="rect">
            <a:avLst/>
          </a:prstGeom>
          <a:noFill/>
          <a:ln>
            <a:noFill/>
          </a:ln>
        </p:spPr>
      </p:pic>
      <p:pic>
        <p:nvPicPr>
          <p:cNvPr id="2" name="Imagen 3">
            <a:extLst>
              <a:ext uri="{FF2B5EF4-FFF2-40B4-BE49-F238E27FC236}">
                <a16:creationId xmlns:a16="http://schemas.microsoft.com/office/drawing/2014/main" id="{75F77FFE-62D8-1DD6-BBD6-B0080040EE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0690" y="122076"/>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84467" y="318653"/>
            <a:ext cx="11607533" cy="640080"/>
          </a:xfrm>
        </p:spPr>
        <p:txBody>
          <a:bodyPr rtlCol="0">
            <a:normAutofit/>
          </a:bodyPr>
          <a:lstStyle/>
          <a:p>
            <a:r>
              <a:rPr lang="es-ES" b="1" dirty="0">
                <a:solidFill>
                  <a:srgbClr val="0070C0"/>
                </a:solidFill>
                <a:highlight>
                  <a:srgbClr val="FFFF00"/>
                </a:highlight>
                <a:latin typeface="Segoe UI Light" panose="020B0502040204020203" pitchFamily="34" charset="0"/>
                <a:cs typeface="Segoe UI Light" panose="020B0502040204020203" pitchFamily="34" charset="0"/>
              </a:rPr>
              <a:t>Día 3. </a:t>
            </a:r>
            <a:r>
              <a:rPr lang="es-ES" b="1" dirty="0">
                <a:solidFill>
                  <a:srgbClr val="0070C0"/>
                </a:solidFill>
                <a:highlight>
                  <a:srgbClr val="FFFF00"/>
                </a:highlight>
                <a:latin typeface="Roboto" panose="02000000000000000000" pitchFamily="2" charset="0"/>
                <a:cs typeface="Segoe UI Light" panose="020B0502040204020203" pitchFamily="34" charset="0"/>
              </a:rPr>
              <a:t>Macizo central. Teleférico de Fuente Dé</a:t>
            </a:r>
            <a:endParaRPr lang="es-ES" dirty="0">
              <a:latin typeface="Segoe UI Light" panose="020B0502040204020203" pitchFamily="34" charset="0"/>
              <a:cs typeface="Segoe UI Light" panose="020B0502040204020203" pitchFamily="34" charset="0"/>
            </a:endParaRPr>
          </a:p>
        </p:txBody>
      </p:sp>
      <p:pic>
        <p:nvPicPr>
          <p:cNvPr id="7" name="Imagen 6">
            <a:extLst>
              <a:ext uri="{FF2B5EF4-FFF2-40B4-BE49-F238E27FC236}">
                <a16:creationId xmlns:a16="http://schemas.microsoft.com/office/drawing/2014/main" id="{D292350C-65C8-58AA-5A3B-F257091E80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0288" y="3235442"/>
            <a:ext cx="3048000" cy="3372392"/>
          </a:xfrm>
          <a:prstGeom prst="rect">
            <a:avLst/>
          </a:prstGeom>
          <a:noFill/>
          <a:ln>
            <a:noFill/>
          </a:ln>
        </p:spPr>
      </p:pic>
      <p:pic>
        <p:nvPicPr>
          <p:cNvPr id="9" name="Imagen 8">
            <a:extLst>
              <a:ext uri="{FF2B5EF4-FFF2-40B4-BE49-F238E27FC236}">
                <a16:creationId xmlns:a16="http://schemas.microsoft.com/office/drawing/2014/main" id="{565EFA58-7868-1FCD-C6AC-E9C9C71D6C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2288" y="1570009"/>
            <a:ext cx="3048000" cy="5037826"/>
          </a:xfrm>
          <a:prstGeom prst="rect">
            <a:avLst/>
          </a:prstGeom>
          <a:noFill/>
          <a:ln>
            <a:noFill/>
          </a:ln>
        </p:spPr>
      </p:pic>
      <p:pic>
        <p:nvPicPr>
          <p:cNvPr id="11" name="Imagen 10">
            <a:extLst>
              <a:ext uri="{FF2B5EF4-FFF2-40B4-BE49-F238E27FC236}">
                <a16:creationId xmlns:a16="http://schemas.microsoft.com/office/drawing/2014/main" id="{DCD9BFAA-CBB7-BB6C-A9C7-9C74073EF3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0289" y="1198997"/>
            <a:ext cx="3048000" cy="2036445"/>
          </a:xfrm>
          <a:prstGeom prst="rect">
            <a:avLst/>
          </a:prstGeom>
          <a:noFill/>
          <a:ln>
            <a:noFill/>
          </a:ln>
        </p:spPr>
      </p:pic>
      <p:sp>
        <p:nvSpPr>
          <p:cNvPr id="13" name="CuadroTexto 12">
            <a:extLst>
              <a:ext uri="{FF2B5EF4-FFF2-40B4-BE49-F238E27FC236}">
                <a16:creationId xmlns:a16="http://schemas.microsoft.com/office/drawing/2014/main" id="{FF6D7D9F-27AC-1654-9EE5-FA5ADA4E385F}"/>
              </a:ext>
            </a:extLst>
          </p:cNvPr>
          <p:cNvSpPr txBox="1"/>
          <p:nvPr/>
        </p:nvSpPr>
        <p:spPr>
          <a:xfrm>
            <a:off x="191937" y="1198997"/>
            <a:ext cx="8607006" cy="646331"/>
          </a:xfrm>
          <a:prstGeom prst="rect">
            <a:avLst/>
          </a:prstGeom>
          <a:noFill/>
        </p:spPr>
        <p:txBody>
          <a:bodyPr wrap="square">
            <a:spAutoFit/>
          </a:bodyPr>
          <a:lstStyle/>
          <a:p>
            <a:pPr algn="l"/>
            <a:r>
              <a:rPr lang="es-ES" sz="1800" b="1" i="1" dirty="0">
                <a:solidFill>
                  <a:srgbClr val="595959"/>
                </a:solidFill>
                <a:effectLst/>
                <a:highlight>
                  <a:srgbClr val="D3D3D3"/>
                </a:highlight>
                <a:latin typeface="Calibri" panose="020F0502020204030204" pitchFamily="34" charset="0"/>
                <a:ea typeface="Calibri" panose="020F0502020204030204" pitchFamily="34" charset="0"/>
                <a:cs typeface="Arial" panose="020B0604020202020204" pitchFamily="34" charset="0"/>
              </a:rPr>
              <a:t>DIA 3º</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a:t>
            </a:r>
            <a:r>
              <a:rPr lang="es-ES" sz="1800" dirty="0">
                <a:solidFill>
                  <a:srgbClr val="833C0B"/>
                </a:solidFill>
                <a:effectLst/>
                <a:latin typeface="Calibri" panose="020F0502020204030204" pitchFamily="34" charset="0"/>
                <a:ea typeface="DengXian" panose="02010600030101010101" pitchFamily="2" charset="-122"/>
                <a:cs typeface="Arial" panose="020B0604020202020204" pitchFamily="34" charset="0"/>
              </a:rPr>
              <a:t>Desayuno</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7.30. </a:t>
            </a: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Guía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MACIZO CENTRAL PICOS DE EUROPA” -CANTABRIA- </a:t>
            </a:r>
            <a:r>
              <a:rPr lang="es-ES" sz="1800" b="1" i="1" dirty="0">
                <a:solidFill>
                  <a:srgbClr val="FF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SUBIDA TELÉFERICO DE FUENTE DÉ.</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A8847048-4AED-1022-7745-445DAEFEEF67}"/>
              </a:ext>
            </a:extLst>
          </p:cNvPr>
          <p:cNvSpPr txBox="1"/>
          <p:nvPr/>
        </p:nvSpPr>
        <p:spPr>
          <a:xfrm>
            <a:off x="191935" y="1780271"/>
            <a:ext cx="5559007" cy="4247317"/>
          </a:xfrm>
          <a:prstGeom prst="rect">
            <a:avLst/>
          </a:prstGeom>
          <a:noFill/>
        </p:spPr>
        <p:txBody>
          <a:bodyPr wrap="square">
            <a:spAutoFit/>
          </a:bodyPr>
          <a:lstStyle/>
          <a:p>
            <a:pPr algn="l"/>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Ruta senderista por los puertos de Aliva, </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con guía de flora y fauna y descubriendo las chovas piquigualdas, urogallos, buitres leonados, caballos salvajes y cientos de reses de vacuno esparcidas en nuestro trayecto has realizar la salida por:</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gn="l"/>
            <a:r>
              <a:rPr lang="es-ES" sz="18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SALIDA Espinama / Mogrovejo,</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pasando por peña Oviedo, donde tenemos uno de los poblados neolíticos más importantes de Picos de Europa. </a:t>
            </a:r>
            <a:r>
              <a:rPr lang="es-ES" sz="1800" dirty="0">
                <a:solidFill>
                  <a:srgbClr val="2E38D3"/>
                </a:solidFill>
                <a:effectLst/>
                <a:latin typeface="Calibri" panose="020F0502020204030204" pitchFamily="34" charset="0"/>
                <a:ea typeface="Calibri" panose="020F0502020204030204" pitchFamily="34" charset="0"/>
                <a:cs typeface="Arial" panose="020B0604020202020204" pitchFamily="34" charset="0"/>
              </a:rPr>
              <a:t>El poblado neolítico de Peña Oviedo se encuentra a mitad de camino entre el valle de Camaleño y Aliva.</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COMIDA PICNIC</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gn="l"/>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TARDE: </a:t>
            </a:r>
            <a:r>
              <a:rPr lang="es-ES" sz="1800" b="1" i="1" dirty="0">
                <a:solidFill>
                  <a:srgbClr val="0000FF"/>
                </a:solidFill>
                <a:effectLst/>
                <a:latin typeface="Calibri" panose="020F0502020204030204" pitchFamily="34" charset="0"/>
                <a:ea typeface="Calibri" panose="020F0502020204030204" pitchFamily="34" charset="0"/>
                <a:cs typeface="Arial" panose="020B0604020202020204" pitchFamily="34" charset="0"/>
              </a:rPr>
              <a:t>Compra de queso de denominación de origen Picos de Europa envasado al vacío. / Potes Cultural / Centro de interpretación Picos de Europa.</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gn="l"/>
            <a:r>
              <a:rPr lang="es-ES" sz="1800" b="1" i="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***Guía Centro de interpretación de picos de Europa- Tama-</a:t>
            </a:r>
            <a:r>
              <a:rPr lang="es-ES" sz="1800" b="1" i="1" dirty="0">
                <a:solidFill>
                  <a:srgbClr val="59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EB2AE69C-108D-4EC5-3E98-31A5C19D7D53}"/>
              </a:ext>
            </a:extLst>
          </p:cNvPr>
          <p:cNvSpPr txBox="1"/>
          <p:nvPr/>
        </p:nvSpPr>
        <p:spPr>
          <a:xfrm>
            <a:off x="584467" y="5893016"/>
            <a:ext cx="6094562" cy="646331"/>
          </a:xfrm>
          <a:prstGeom prst="rect">
            <a:avLst/>
          </a:prstGeom>
          <a:noFill/>
        </p:spPr>
        <p:txBody>
          <a:bodyPr wrap="square">
            <a:spAutoFit/>
          </a:bodyPr>
          <a:lstStyle/>
          <a:p>
            <a:r>
              <a:rPr lang="es-ES" sz="1800" b="1" i="1" dirty="0">
                <a:solidFill>
                  <a:srgbClr val="939393"/>
                </a:solidFill>
                <a:effectLst/>
                <a:latin typeface="Calibri" panose="020F0502020204030204" pitchFamily="34" charset="0"/>
                <a:ea typeface="Calibri" panose="020F0502020204030204" pitchFamily="34" charset="0"/>
                <a:cs typeface="Arial" panose="020B0604020202020204" pitchFamily="34" charset="0"/>
              </a:rPr>
              <a:t> </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ACTIVIDADES DE OCIO Y TIEMPO LIBRE</a:t>
            </a:r>
          </a:p>
          <a:p>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Cena 21.00 h y Alojamiento. </a:t>
            </a:r>
            <a:endParaRPr lang="es-ES" dirty="0"/>
          </a:p>
        </p:txBody>
      </p:sp>
      <p:pic>
        <p:nvPicPr>
          <p:cNvPr id="2" name="Imagen 3">
            <a:extLst>
              <a:ext uri="{FF2B5EF4-FFF2-40B4-BE49-F238E27FC236}">
                <a16:creationId xmlns:a16="http://schemas.microsoft.com/office/drawing/2014/main" id="{020F1CF6-2279-B57B-6BC7-0F78AB811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0690" y="122076"/>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3C56A-D246-9BFA-5EF3-D7850DD532F5}"/>
              </a:ext>
            </a:extLst>
          </p:cNvPr>
          <p:cNvSpPr>
            <a:spLocks noGrp="1"/>
          </p:cNvSpPr>
          <p:nvPr>
            <p:ph type="title"/>
          </p:nvPr>
        </p:nvSpPr>
        <p:spPr>
          <a:xfrm>
            <a:off x="246843" y="436502"/>
            <a:ext cx="10580989" cy="640080"/>
          </a:xfrm>
        </p:spPr>
        <p:txBody>
          <a:bodyPr>
            <a:normAutofit fontScale="90000"/>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4-Opción A: Descenso de cañones Trescares. (Barranquismo).</a:t>
            </a:r>
            <a:br>
              <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es-ES" dirty="0"/>
          </a:p>
        </p:txBody>
      </p:sp>
      <p:pic>
        <p:nvPicPr>
          <p:cNvPr id="5" name="Marcador de contenido 4" descr="Una cascada de agua&#10;&#10;Descripción generada automáticamente">
            <a:extLst>
              <a:ext uri="{FF2B5EF4-FFF2-40B4-BE49-F238E27FC236}">
                <a16:creationId xmlns:a16="http://schemas.microsoft.com/office/drawing/2014/main" id="{351D9F95-DABA-B2BC-951E-277ACE5F547B}"/>
              </a:ext>
            </a:extLst>
          </p:cNvPr>
          <p:cNvPicPr>
            <a:picLocks noGrp="1" noChangeAspect="1"/>
          </p:cNvPicPr>
          <p:nvPr>
            <p:ph sz="quarter" idx="10"/>
          </p:nvPr>
        </p:nvPicPr>
        <p:blipFill>
          <a:blip r:embed="rId2"/>
          <a:stretch>
            <a:fillRect/>
          </a:stretch>
        </p:blipFill>
        <p:spPr>
          <a:xfrm>
            <a:off x="5162954" y="837109"/>
            <a:ext cx="2983706" cy="2848874"/>
          </a:xfrm>
        </p:spPr>
      </p:pic>
      <p:pic>
        <p:nvPicPr>
          <p:cNvPr id="7" name="Imagen 6" descr="Un jardín con flores de colores&#10;&#10;Descripción generada automáticamente con confianza media">
            <a:extLst>
              <a:ext uri="{FF2B5EF4-FFF2-40B4-BE49-F238E27FC236}">
                <a16:creationId xmlns:a16="http://schemas.microsoft.com/office/drawing/2014/main" id="{62F0D637-5B30-817F-C51A-A22689E88163}"/>
              </a:ext>
            </a:extLst>
          </p:cNvPr>
          <p:cNvPicPr>
            <a:picLocks noChangeAspect="1"/>
          </p:cNvPicPr>
          <p:nvPr/>
        </p:nvPicPr>
        <p:blipFill>
          <a:blip r:embed="rId3"/>
          <a:stretch>
            <a:fillRect/>
          </a:stretch>
        </p:blipFill>
        <p:spPr>
          <a:xfrm>
            <a:off x="8146660" y="3685982"/>
            <a:ext cx="3798498" cy="2848874"/>
          </a:xfrm>
          <a:prstGeom prst="rect">
            <a:avLst/>
          </a:prstGeom>
        </p:spPr>
      </p:pic>
      <p:sp>
        <p:nvSpPr>
          <p:cNvPr id="15" name="CuadroTexto 14">
            <a:extLst>
              <a:ext uri="{FF2B5EF4-FFF2-40B4-BE49-F238E27FC236}">
                <a16:creationId xmlns:a16="http://schemas.microsoft.com/office/drawing/2014/main" id="{52079D9E-1A73-F6D3-76C6-3CA84B5867A0}"/>
              </a:ext>
            </a:extLst>
          </p:cNvPr>
          <p:cNvSpPr txBox="1"/>
          <p:nvPr/>
        </p:nvSpPr>
        <p:spPr>
          <a:xfrm>
            <a:off x="521207" y="1088136"/>
            <a:ext cx="4559751" cy="4524315"/>
          </a:xfrm>
          <a:prstGeom prst="rect">
            <a:avLst/>
          </a:prstGeom>
          <a:noFill/>
        </p:spPr>
        <p:txBody>
          <a:bodyPr wrap="square">
            <a:spAutoFit/>
          </a:bodyPr>
          <a:lstStyle/>
          <a:p>
            <a:pPr algn="l"/>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Desayuno 8.30: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 </a:t>
            </a:r>
            <a:r>
              <a:rPr lang="es-ES" sz="1800"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Descenso de barrancos en - ASTURIAS</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Hoy realizaremos un Descenso de barranco. Conoceremos el tramo accidentado de un rio por dentro, para ello, descenderemos por el cauce encañonado de un río de montaña. Esta actividad se asemeja a un aguapar natural, donde ataviados con trajes isotérmicos de neopreno, nos encontraremos con pozas naturales, toboganes, destrepes. Es un cañón de iniciación donde en algún tramo se necesitan cuerdas y no tiene ningún peligro para los participantes.</a:t>
            </a:r>
            <a:r>
              <a:rPr lang="es-ES" sz="1800" b="1" i="1" dirty="0">
                <a:solidFill>
                  <a:srgbClr val="595959"/>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COMIDA ALOJAMIENTO </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TARDE: </a:t>
            </a:r>
            <a:r>
              <a:rPr lang="es-ES" b="1" i="1" dirty="0">
                <a:solidFill>
                  <a:schemeClr val="accent5"/>
                </a:solidFill>
                <a:latin typeface="Calibri" panose="020F0502020204030204" pitchFamily="34" charset="0"/>
                <a:ea typeface="Calibri" panose="020F0502020204030204" pitchFamily="34" charset="0"/>
                <a:cs typeface="Arial" panose="020B0604020202020204" pitchFamily="34" charset="0"/>
              </a:rPr>
              <a:t>Visita a la Torre del Infantado, barrio de la Solana de Potes</a:t>
            </a:r>
            <a:r>
              <a:rPr lang="es-ES" sz="1800"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 20,30 h Cena, Velada nocturna y alojamiento.</a:t>
            </a:r>
            <a:endParaRPr lang="es-ES" sz="11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Imagen 18" descr="Vista de una montaña&#10;&#10;Descripción generada automáticamente">
            <a:extLst>
              <a:ext uri="{FF2B5EF4-FFF2-40B4-BE49-F238E27FC236}">
                <a16:creationId xmlns:a16="http://schemas.microsoft.com/office/drawing/2014/main" id="{9224ABB3-AFFD-3880-0798-0B166AF8325B}"/>
              </a:ext>
            </a:extLst>
          </p:cNvPr>
          <p:cNvPicPr>
            <a:picLocks noChangeAspect="1"/>
          </p:cNvPicPr>
          <p:nvPr/>
        </p:nvPicPr>
        <p:blipFill>
          <a:blip r:embed="rId4"/>
          <a:stretch>
            <a:fillRect/>
          </a:stretch>
        </p:blipFill>
        <p:spPr>
          <a:xfrm>
            <a:off x="5181480" y="3685981"/>
            <a:ext cx="2965179" cy="2848875"/>
          </a:xfrm>
          <a:prstGeom prst="rect">
            <a:avLst/>
          </a:prstGeom>
        </p:spPr>
      </p:pic>
      <p:pic>
        <p:nvPicPr>
          <p:cNvPr id="21" name="Imagen 20" descr="Vista desde lo alto de una colina&#10;&#10;Descripción generada automáticamente con confianza media">
            <a:extLst>
              <a:ext uri="{FF2B5EF4-FFF2-40B4-BE49-F238E27FC236}">
                <a16:creationId xmlns:a16="http://schemas.microsoft.com/office/drawing/2014/main" id="{ED8668D1-EBCA-D576-5575-B9493B4B3287}"/>
              </a:ext>
            </a:extLst>
          </p:cNvPr>
          <p:cNvPicPr>
            <a:picLocks noChangeAspect="1"/>
          </p:cNvPicPr>
          <p:nvPr/>
        </p:nvPicPr>
        <p:blipFill>
          <a:blip r:embed="rId5"/>
          <a:stretch>
            <a:fillRect/>
          </a:stretch>
        </p:blipFill>
        <p:spPr>
          <a:xfrm>
            <a:off x="8146659" y="848662"/>
            <a:ext cx="3798498" cy="2848875"/>
          </a:xfrm>
          <a:prstGeom prst="rect">
            <a:avLst/>
          </a:prstGeom>
        </p:spPr>
      </p:pic>
      <p:pic>
        <p:nvPicPr>
          <p:cNvPr id="3" name="Imagen 3">
            <a:extLst>
              <a:ext uri="{FF2B5EF4-FFF2-40B4-BE49-F238E27FC236}">
                <a16:creationId xmlns:a16="http://schemas.microsoft.com/office/drawing/2014/main" id="{183BA637-CE52-4A99-7758-9575A8880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0690" y="122076"/>
            <a:ext cx="1577975" cy="86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988715"/>
      </p:ext>
    </p:extLst>
  </p:cSld>
  <p:clrMapOvr>
    <a:masterClrMapping/>
  </p:clrMapOvr>
</p:sld>
</file>

<file path=ppt/theme/theme1.xml><?xml version="1.0" encoding="utf-8"?>
<a:theme xmlns:a="http://schemas.openxmlformats.org/drawingml/2006/main" name="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4_TF10001108_Win32" id="{08D89365-2E4C-432D-9349-8DF9B80AEEA1}" vid="{010FF314-90DF-4A21-BD0D-ADCBA34234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{58AD2C06-C759-42E3-8156-C7A0B5E9572D}tf10001108_win32</Template>
  <TotalTime>1350</TotalTime>
  <Words>2426</Words>
  <Application>Microsoft Office PowerPoint</Application>
  <PresentationFormat>Panorámica</PresentationFormat>
  <Paragraphs>102</Paragraphs>
  <Slides>12</Slides>
  <Notes>8</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12</vt:i4>
      </vt:variant>
    </vt:vector>
  </HeadingPairs>
  <TitlesOfParts>
    <vt:vector size="29" baseType="lpstr">
      <vt:lpstr>Arial</vt:lpstr>
      <vt:lpstr>Barlow</vt:lpstr>
      <vt:lpstr>Calibri</vt:lpstr>
      <vt:lpstr>Calibri Light</vt:lpstr>
      <vt:lpstr>Georgia</vt:lpstr>
      <vt:lpstr>inherit</vt:lpstr>
      <vt:lpstr>Libre Baskerville</vt:lpstr>
      <vt:lpstr>Linux Libertine</vt:lpstr>
      <vt:lpstr>Open Sans</vt:lpstr>
      <vt:lpstr>Raleway</vt:lpstr>
      <vt:lpstr>Roboto</vt:lpstr>
      <vt:lpstr>Segoe UI</vt:lpstr>
      <vt:lpstr>Segoe UI Light</vt:lpstr>
      <vt:lpstr>Segoe UI Semibold</vt:lpstr>
      <vt:lpstr>Source Serif Pro</vt:lpstr>
      <vt:lpstr>Symbol</vt:lpstr>
      <vt:lpstr>Personalizado</vt:lpstr>
      <vt:lpstr>PICOS DE EUROPA. POTES. CANTABRIA. Fechas: Otoño-Primavera-Verano</vt:lpstr>
      <vt:lpstr>HISTORIA.</vt:lpstr>
      <vt:lpstr>PICOS DE EUROPA. FLORA Y FAUNA.</vt:lpstr>
      <vt:lpstr>   -4 días y 3 noches- Precio: 370 euros –50 participantes- “ALBERGUE LA CABAÑA” POTES. LIÉBANA. CANTABRIA.</vt:lpstr>
      <vt:lpstr>PAGO Y CONDICIONES DE LA RESERVA. Parque Nacional Picos de Europa.</vt:lpstr>
      <vt:lpstr>DÍA 1-Cuevas de Fuente molinos- El Soplao. Llegada al Albergue La cabaña- Potes</vt:lpstr>
      <vt:lpstr>DÍA 2. Descenso del río Deva.  Tarde: Macizo Oriental Picos de Europa. </vt:lpstr>
      <vt:lpstr>Día 3. Macizo central. Teleférico de Fuente Dé</vt:lpstr>
      <vt:lpstr>Día 4-Opción A: Descenso de cañones Trescares. (Barranquismo). </vt:lpstr>
      <vt:lpstr>Día 4. Opción B: Ruta del Cares. Poncebos – Caín - Poncebos.</vt:lpstr>
      <vt:lpstr>Día 5. Opción A: YACIMIENTOS DE ATAPUERCA. Museo de la evolución humana</vt:lpstr>
      <vt:lpstr>CONDICIONES DE LAS RESERVAS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PARQUE NATURAL DE REDES</dc:title>
  <dc:creator>JV Costa</dc:creator>
  <cp:keywords/>
  <cp:lastModifiedBy>JV Costa</cp:lastModifiedBy>
  <cp:revision>108</cp:revision>
  <dcterms:created xsi:type="dcterms:W3CDTF">2024-02-09T18:11:53Z</dcterms:created>
  <dcterms:modified xsi:type="dcterms:W3CDTF">2024-09-22T14:51:04Z</dcterms:modified>
  <cp:version/>
</cp:coreProperties>
</file>